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710" r:id="rId2"/>
  </p:sldMasterIdLst>
  <p:notesMasterIdLst>
    <p:notesMasterId r:id="rId83"/>
  </p:notesMasterIdLst>
  <p:sldIdLst>
    <p:sldId id="303" r:id="rId3"/>
    <p:sldId id="301" r:id="rId4"/>
    <p:sldId id="265" r:id="rId5"/>
    <p:sldId id="305" r:id="rId6"/>
    <p:sldId id="319" r:id="rId7"/>
    <p:sldId id="321" r:id="rId8"/>
    <p:sldId id="320" r:id="rId9"/>
    <p:sldId id="306" r:id="rId10"/>
    <p:sldId id="322" r:id="rId11"/>
    <p:sldId id="353" r:id="rId12"/>
    <p:sldId id="354" r:id="rId13"/>
    <p:sldId id="355" r:id="rId14"/>
    <p:sldId id="356" r:id="rId15"/>
    <p:sldId id="307" r:id="rId16"/>
    <p:sldId id="357" r:id="rId17"/>
    <p:sldId id="358" r:id="rId18"/>
    <p:sldId id="360" r:id="rId19"/>
    <p:sldId id="361" r:id="rId20"/>
    <p:sldId id="362" r:id="rId21"/>
    <p:sldId id="364" r:id="rId22"/>
    <p:sldId id="363" r:id="rId23"/>
    <p:sldId id="351" r:id="rId24"/>
    <p:sldId id="352" r:id="rId25"/>
    <p:sldId id="386" r:id="rId26"/>
    <p:sldId id="374" r:id="rId27"/>
    <p:sldId id="385" r:id="rId28"/>
    <p:sldId id="387" r:id="rId29"/>
    <p:sldId id="379" r:id="rId30"/>
    <p:sldId id="308" r:id="rId31"/>
    <p:sldId id="323" r:id="rId32"/>
    <p:sldId id="325" r:id="rId33"/>
    <p:sldId id="324" r:id="rId34"/>
    <p:sldId id="326" r:id="rId35"/>
    <p:sldId id="328" r:id="rId36"/>
    <p:sldId id="329" r:id="rId37"/>
    <p:sldId id="331" r:id="rId38"/>
    <p:sldId id="330" r:id="rId39"/>
    <p:sldId id="334" r:id="rId40"/>
    <p:sldId id="335" r:id="rId41"/>
    <p:sldId id="336" r:id="rId42"/>
    <p:sldId id="337" r:id="rId43"/>
    <p:sldId id="338" r:id="rId44"/>
    <p:sldId id="339" r:id="rId45"/>
    <p:sldId id="340" r:id="rId46"/>
    <p:sldId id="332" r:id="rId47"/>
    <p:sldId id="341" r:id="rId48"/>
    <p:sldId id="342" r:id="rId49"/>
    <p:sldId id="343" r:id="rId50"/>
    <p:sldId id="344" r:id="rId51"/>
    <p:sldId id="309" r:id="rId52"/>
    <p:sldId id="347" r:id="rId53"/>
    <p:sldId id="348" r:id="rId54"/>
    <p:sldId id="311" r:id="rId55"/>
    <p:sldId id="313" r:id="rId56"/>
    <p:sldId id="349" r:id="rId57"/>
    <p:sldId id="350" r:id="rId58"/>
    <p:sldId id="314" r:id="rId59"/>
    <p:sldId id="365" r:id="rId60"/>
    <p:sldId id="315" r:id="rId61"/>
    <p:sldId id="368" r:id="rId62"/>
    <p:sldId id="366" r:id="rId63"/>
    <p:sldId id="367" r:id="rId64"/>
    <p:sldId id="369" r:id="rId65"/>
    <p:sldId id="370" r:id="rId66"/>
    <p:sldId id="371" r:id="rId67"/>
    <p:sldId id="372" r:id="rId68"/>
    <p:sldId id="373" r:id="rId69"/>
    <p:sldId id="317" r:id="rId70"/>
    <p:sldId id="375" r:id="rId71"/>
    <p:sldId id="376" r:id="rId72"/>
    <p:sldId id="377" r:id="rId73"/>
    <p:sldId id="378" r:id="rId74"/>
    <p:sldId id="316" r:id="rId75"/>
    <p:sldId id="380" r:id="rId76"/>
    <p:sldId id="381" r:id="rId77"/>
    <p:sldId id="382" r:id="rId78"/>
    <p:sldId id="383" r:id="rId79"/>
    <p:sldId id="388" r:id="rId80"/>
    <p:sldId id="389" r:id="rId81"/>
    <p:sldId id="384" r:id="rId82"/>
  </p:sldIdLst>
  <p:sldSz cx="12192000" cy="6858000"/>
  <p:notesSz cx="6858000" cy="9144000"/>
  <p:defaultTex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800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816BBA-8D24-4ADE-9616-4862AFE0CE57}" v="9913" dt="2023-04-11T06:43:13.040"/>
    <p1510:client id="{8BD99D63-02FE-4F0D-AFE4-C456B57E42A9}" v="3538" dt="2023-04-11T12:24:10.520"/>
    <p1510:client id="{F80F4473-CFE0-2B4E-845C-3FAFBFCDD8DA}" v="103" dt="2023-04-11T01:16:12.644"/>
  </p1510:revLst>
</p1510:revInfo>
</file>

<file path=ppt/tableStyles.xml><?xml version="1.0" encoding="utf-8"?>
<a:tblStyleLst xmlns:a="http://schemas.openxmlformats.org/drawingml/2006/main" def="{5C22544A-7EE6-4342-B048-85BDC9FD1C3A}">
  <a:tblStyle styleId="{5C22544A-7EE6-4342-B048-85BDC9FD1C3A}" styleName="Vidutinis stilius 2 – paryškinima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Vidutinis stiliu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Vidutinis stilius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Vidutinis stilius 2 – paryškinima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p:restoredTop sz="94628"/>
  </p:normalViewPr>
  <p:slideViewPr>
    <p:cSldViewPr snapToGrid="0">
      <p:cViewPr varScale="1">
        <p:scale>
          <a:sx n="112" d="100"/>
          <a:sy n="112" d="100"/>
        </p:scale>
        <p:origin x="224" y="2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Antraštės vietos rezervavimo ženklas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t-LT"/>
          </a:p>
        </p:txBody>
      </p:sp>
      <p:sp>
        <p:nvSpPr>
          <p:cNvPr id="3" name="Datos vietos rezervavimo ženklas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0825C-0CAD-47B3-B6C2-C20256CA371D}" type="datetimeFigureOut">
              <a:rPr lang="lt-LT" smtClean="0"/>
              <a:t>2023-04-10</a:t>
            </a:fld>
            <a:endParaRPr lang="lt-LT"/>
          </a:p>
        </p:txBody>
      </p:sp>
      <p:sp>
        <p:nvSpPr>
          <p:cNvPr id="4" name="Skaidrės vaizdo vietos rezervavimo ženkla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t-LT"/>
          </a:p>
        </p:txBody>
      </p:sp>
      <p:sp>
        <p:nvSpPr>
          <p:cNvPr id="5" name="Pastabų vietos rezervavimo ženkl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p>
        </p:txBody>
      </p:sp>
      <p:sp>
        <p:nvSpPr>
          <p:cNvPr id="6" name="Poraštės vietos rezervavimo ženklas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t-LT"/>
          </a:p>
        </p:txBody>
      </p:sp>
      <p:sp>
        <p:nvSpPr>
          <p:cNvPr id="7" name="Skaidrės numerio vietos rezervavimo ženklas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F693B-0A24-4A58-A657-ABF431441BD8}" type="slidenum">
              <a:rPr lang="lt-LT" smtClean="0"/>
              <a:t>‹#›</a:t>
            </a:fld>
            <a:endParaRPr lang="lt-LT"/>
          </a:p>
        </p:txBody>
      </p:sp>
    </p:spTree>
    <p:extLst>
      <p:ext uri="{BB962C8B-B14F-4D97-AF65-F5344CB8AC3E}">
        <p14:creationId xmlns:p14="http://schemas.microsoft.com/office/powerpoint/2010/main" val="350289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lt-LT"/>
          </a:p>
        </p:txBody>
      </p:sp>
      <p:sp>
        <p:nvSpPr>
          <p:cNvPr id="4" name="Skaidrės numerio vietos rezervavimo ženklas 3"/>
          <p:cNvSpPr>
            <a:spLocks noGrp="1"/>
          </p:cNvSpPr>
          <p:nvPr>
            <p:ph type="sldNum" sz="quarter" idx="5"/>
          </p:nvPr>
        </p:nvSpPr>
        <p:spPr/>
        <p:txBody>
          <a:bodyPr/>
          <a:lstStyle/>
          <a:p>
            <a:fld id="{927F693B-0A24-4A58-A657-ABF431441BD8}" type="slidenum">
              <a:rPr lang="lt-LT" smtClean="0"/>
              <a:t>72</a:t>
            </a:fld>
            <a:endParaRPr lang="lt-LT"/>
          </a:p>
        </p:txBody>
      </p:sp>
    </p:spTree>
    <p:extLst>
      <p:ext uri="{BB962C8B-B14F-4D97-AF65-F5344CB8AC3E}">
        <p14:creationId xmlns:p14="http://schemas.microsoft.com/office/powerpoint/2010/main" val="327665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35300" y="4043088"/>
            <a:ext cx="8560955" cy="2305050"/>
          </a:xfrm>
        </p:spPr>
        <p:txBody>
          <a:bodyPr anchor="t">
            <a:normAutofit/>
          </a:bodyPr>
          <a:lstStyle>
            <a:lvl1pPr algn="l">
              <a:defRPr sz="5400"/>
            </a:lvl1pPr>
          </a:lstStyle>
          <a:p>
            <a:r>
              <a:rPr lang="en-US"/>
              <a:t>CLICK TO EDIT MASTER TITLE STYLE</a:t>
            </a:r>
          </a:p>
        </p:txBody>
      </p:sp>
      <p:pic>
        <p:nvPicPr>
          <p:cNvPr id="11" name="Picture 10"/>
          <p:cNvPicPr>
            <a:picLocks noChangeAspect="1"/>
          </p:cNvPicPr>
          <p:nvPr userDrawn="1"/>
        </p:nvPicPr>
        <p:blipFill>
          <a:blip r:embed="rId2"/>
          <a:stretch>
            <a:fillRect/>
          </a:stretch>
        </p:blipFill>
        <p:spPr>
          <a:xfrm>
            <a:off x="509016" y="459481"/>
            <a:ext cx="3647137" cy="1365515"/>
          </a:xfrm>
          <a:prstGeom prst="rect">
            <a:avLst/>
          </a:prstGeom>
        </p:spPr>
      </p:pic>
      <p:sp>
        <p:nvSpPr>
          <p:cNvPr id="7" name="Rectangle 6"/>
          <p:cNvSpPr/>
          <p:nvPr userDrawn="1"/>
        </p:nvSpPr>
        <p:spPr>
          <a:xfrm>
            <a:off x="2521776" y="3493564"/>
            <a:ext cx="1754297"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793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kstas ir paveikslėlis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517136" y="0"/>
            <a:ext cx="7674864" cy="6858000"/>
          </a:xfrm>
        </p:spPr>
        <p:txBody>
          <a:bodyPr/>
          <a:lstStyle/>
          <a:p>
            <a:endParaRPr lang="en-US"/>
          </a:p>
        </p:txBody>
      </p:sp>
      <p:sp>
        <p:nvSpPr>
          <p:cNvPr id="2" name="Title 1"/>
          <p:cNvSpPr>
            <a:spLocks noGrp="1"/>
          </p:cNvSpPr>
          <p:nvPr>
            <p:ph type="title"/>
          </p:nvPr>
        </p:nvSpPr>
        <p:spPr>
          <a:xfrm>
            <a:off x="417576" y="1314510"/>
            <a:ext cx="3576408" cy="1405621"/>
          </a:xfrm>
        </p:spPr>
        <p:txBody>
          <a:bodyPr/>
          <a:lstStyle/>
          <a:p>
            <a:r>
              <a:rPr lang="en-US"/>
              <a:t>Click to edit Master title style</a:t>
            </a:r>
          </a:p>
        </p:txBody>
      </p:sp>
      <p:sp>
        <p:nvSpPr>
          <p:cNvPr id="11" name="Text Placeholder 10"/>
          <p:cNvSpPr>
            <a:spLocks noGrp="1"/>
          </p:cNvSpPr>
          <p:nvPr>
            <p:ph type="body" sz="quarter" idx="14"/>
          </p:nvPr>
        </p:nvSpPr>
        <p:spPr>
          <a:xfrm>
            <a:off x="435864" y="3267940"/>
            <a:ext cx="3576408" cy="3144444"/>
          </a:xfrm>
        </p:spPr>
        <p:txBody>
          <a:bodyPr/>
          <a:lstStyle/>
          <a:p>
            <a:pPr lvl="0"/>
            <a:r>
              <a:rPr lang="en-US"/>
              <a:t>Click to edit Master text styles</a:t>
            </a:r>
          </a:p>
        </p:txBody>
      </p:sp>
    </p:spTree>
    <p:extLst>
      <p:ext uri="{BB962C8B-B14F-4D97-AF65-F5344CB8AC3E}">
        <p14:creationId xmlns:p14="http://schemas.microsoft.com/office/powerpoint/2010/main" val="1692359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tata 1">
    <p:spTree>
      <p:nvGrpSpPr>
        <p:cNvPr id="1" name=""/>
        <p:cNvGrpSpPr/>
        <p:nvPr/>
      </p:nvGrpSpPr>
      <p:grpSpPr>
        <a:xfrm>
          <a:off x="0" y="0"/>
          <a:ext cx="0" cy="0"/>
          <a:chOff x="0" y="0"/>
          <a:chExt cx="0" cy="0"/>
        </a:xfrm>
      </p:grpSpPr>
      <p:sp>
        <p:nvSpPr>
          <p:cNvPr id="5" name="Title 1"/>
          <p:cNvSpPr>
            <a:spLocks noGrp="1"/>
          </p:cNvSpPr>
          <p:nvPr>
            <p:ph type="title"/>
          </p:nvPr>
        </p:nvSpPr>
        <p:spPr>
          <a:xfrm>
            <a:off x="756227" y="755793"/>
            <a:ext cx="5332846" cy="3761509"/>
          </a:xfrm>
        </p:spPr>
        <p:txBody>
          <a:bodyPr/>
          <a:lstStyle/>
          <a:p>
            <a:r>
              <a:rPr lang="en-US"/>
              <a:t>Click to edit Master title style</a:t>
            </a:r>
          </a:p>
        </p:txBody>
      </p:sp>
      <p:sp>
        <p:nvSpPr>
          <p:cNvPr id="7" name="Text Placeholder 8"/>
          <p:cNvSpPr>
            <a:spLocks noGrp="1"/>
          </p:cNvSpPr>
          <p:nvPr>
            <p:ph type="body" sz="quarter" idx="13"/>
          </p:nvPr>
        </p:nvSpPr>
        <p:spPr>
          <a:xfrm>
            <a:off x="6490277" y="2636548"/>
            <a:ext cx="4918075" cy="3574618"/>
          </a:xfrm>
        </p:spPr>
        <p:txBody>
          <a:bodyPr/>
          <a:lstStyle/>
          <a:p>
            <a:pPr lvl="0"/>
            <a:r>
              <a:rPr lang="en-US"/>
              <a:t>Click to edit Master text styles</a:t>
            </a:r>
          </a:p>
        </p:txBody>
      </p:sp>
    </p:spTree>
    <p:extLst>
      <p:ext uri="{BB962C8B-B14F-4D97-AF65-F5344CB8AC3E}">
        <p14:creationId xmlns:p14="http://schemas.microsoft.com/office/powerpoint/2010/main" val="1444113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itata 2">
    <p:spTree>
      <p:nvGrpSpPr>
        <p:cNvPr id="1" name=""/>
        <p:cNvGrpSpPr/>
        <p:nvPr/>
      </p:nvGrpSpPr>
      <p:grpSpPr>
        <a:xfrm>
          <a:off x="0" y="0"/>
          <a:ext cx="0" cy="0"/>
          <a:chOff x="0" y="0"/>
          <a:chExt cx="0" cy="0"/>
        </a:xfrm>
      </p:grpSpPr>
      <p:sp>
        <p:nvSpPr>
          <p:cNvPr id="2" name="Title 1"/>
          <p:cNvSpPr>
            <a:spLocks noGrp="1"/>
          </p:cNvSpPr>
          <p:nvPr>
            <p:ph type="title"/>
          </p:nvPr>
        </p:nvSpPr>
        <p:spPr>
          <a:xfrm>
            <a:off x="1936750" y="2093595"/>
            <a:ext cx="8318500" cy="2707005"/>
          </a:xfrm>
        </p:spPr>
        <p:txBody>
          <a:bodyPr anchor="ctr"/>
          <a:lstStyle>
            <a:lvl1pPr algn="ctr">
              <a:defRPr/>
            </a:lvl1pPr>
          </a:lstStyle>
          <a:p>
            <a:r>
              <a:rPr lang="en-US"/>
              <a:t>Click to edit Master title style</a:t>
            </a:r>
          </a:p>
        </p:txBody>
      </p:sp>
      <p:sp>
        <p:nvSpPr>
          <p:cNvPr id="8" name="Rectangle 7"/>
          <p:cNvSpPr/>
          <p:nvPr userDrawn="1"/>
        </p:nvSpPr>
        <p:spPr>
          <a:xfrm>
            <a:off x="0" y="0"/>
            <a:ext cx="30353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104275" y="172449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9409039" y="5038690"/>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9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veiksllis ir 3 stulpeliai">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38201"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5" name="Text Placeholder 6"/>
          <p:cNvSpPr>
            <a:spLocks noGrp="1"/>
          </p:cNvSpPr>
          <p:nvPr>
            <p:ph type="body" sz="quarter" idx="11"/>
          </p:nvPr>
        </p:nvSpPr>
        <p:spPr>
          <a:xfrm>
            <a:off x="4499264"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6" name="Text Placeholder 6"/>
          <p:cNvSpPr>
            <a:spLocks noGrp="1"/>
          </p:cNvSpPr>
          <p:nvPr>
            <p:ph type="body" sz="quarter" idx="12"/>
          </p:nvPr>
        </p:nvSpPr>
        <p:spPr>
          <a:xfrm>
            <a:off x="8160327"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661924"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302204"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7963267"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3"/>
          </p:nvPr>
        </p:nvSpPr>
        <p:spPr>
          <a:xfrm>
            <a:off x="0" y="0"/>
            <a:ext cx="12192000" cy="2276475"/>
          </a:xfrm>
        </p:spPr>
        <p:txBody>
          <a:bodyPr/>
          <a:lstStyle/>
          <a:p>
            <a:endParaRPr lang="en-US"/>
          </a:p>
        </p:txBody>
      </p:sp>
    </p:spTree>
    <p:extLst>
      <p:ext uri="{BB962C8B-B14F-4D97-AF65-F5344CB8AC3E}">
        <p14:creationId xmlns:p14="http://schemas.microsoft.com/office/powerpoint/2010/main" val="847814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ys stulpeliai">
    <p:spTree>
      <p:nvGrpSpPr>
        <p:cNvPr id="1" name=""/>
        <p:cNvGrpSpPr/>
        <p:nvPr/>
      </p:nvGrpSpPr>
      <p:grpSpPr>
        <a:xfrm>
          <a:off x="0" y="0"/>
          <a:ext cx="0" cy="0"/>
          <a:chOff x="0" y="0"/>
          <a:chExt cx="0" cy="0"/>
        </a:xfrm>
      </p:grpSpPr>
      <p:sp>
        <p:nvSpPr>
          <p:cNvPr id="6" name="Text Placeholder 6"/>
          <p:cNvSpPr>
            <a:spLocks noGrp="1"/>
          </p:cNvSpPr>
          <p:nvPr>
            <p:ph type="body" sz="quarter" idx="13"/>
          </p:nvPr>
        </p:nvSpPr>
        <p:spPr>
          <a:xfrm>
            <a:off x="838201"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7" name="Text Placeholder 6"/>
          <p:cNvSpPr>
            <a:spLocks noGrp="1"/>
          </p:cNvSpPr>
          <p:nvPr>
            <p:ph type="body" sz="quarter" idx="14"/>
          </p:nvPr>
        </p:nvSpPr>
        <p:spPr>
          <a:xfrm>
            <a:off x="4499264"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8" name="Text Placeholder 6"/>
          <p:cNvSpPr>
            <a:spLocks noGrp="1"/>
          </p:cNvSpPr>
          <p:nvPr>
            <p:ph type="body" sz="quarter" idx="15"/>
          </p:nvPr>
        </p:nvSpPr>
        <p:spPr>
          <a:xfrm>
            <a:off x="8160327"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646302"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286582"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947645"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3271520" cy="85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41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punktai">
    <p:spTree>
      <p:nvGrpSpPr>
        <p:cNvPr id="1" name=""/>
        <p:cNvGrpSpPr/>
        <p:nvPr/>
      </p:nvGrpSpPr>
      <p:grpSpPr>
        <a:xfrm>
          <a:off x="0" y="0"/>
          <a:ext cx="0" cy="0"/>
          <a:chOff x="0" y="0"/>
          <a:chExt cx="0" cy="0"/>
        </a:xfrm>
      </p:grpSpPr>
      <p:sp>
        <p:nvSpPr>
          <p:cNvPr id="6" name="Text Placeholder 6"/>
          <p:cNvSpPr>
            <a:spLocks noGrp="1"/>
          </p:cNvSpPr>
          <p:nvPr>
            <p:ph type="body" sz="quarter" idx="13"/>
          </p:nvPr>
        </p:nvSpPr>
        <p:spPr>
          <a:xfrm>
            <a:off x="1004460" y="190745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791778" y="160484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6"/>
          <p:cNvSpPr>
            <a:spLocks noGrp="1"/>
          </p:cNvSpPr>
          <p:nvPr>
            <p:ph type="body" sz="quarter" idx="14"/>
          </p:nvPr>
        </p:nvSpPr>
        <p:spPr>
          <a:xfrm>
            <a:off x="1004460" y="428489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3" name="Rectangle 12"/>
          <p:cNvSpPr/>
          <p:nvPr userDrawn="1"/>
        </p:nvSpPr>
        <p:spPr>
          <a:xfrm>
            <a:off x="791778" y="398228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6"/>
          <p:cNvSpPr>
            <a:spLocks noGrp="1"/>
          </p:cNvSpPr>
          <p:nvPr>
            <p:ph type="body" sz="quarter" idx="15"/>
          </p:nvPr>
        </p:nvSpPr>
        <p:spPr>
          <a:xfrm>
            <a:off x="6889750" y="190745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5" name="Rectangle 14"/>
          <p:cNvSpPr/>
          <p:nvPr userDrawn="1"/>
        </p:nvSpPr>
        <p:spPr>
          <a:xfrm>
            <a:off x="6677068" y="160484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6"/>
          <p:cNvSpPr>
            <a:spLocks noGrp="1"/>
          </p:cNvSpPr>
          <p:nvPr>
            <p:ph type="body" sz="quarter" idx="16"/>
          </p:nvPr>
        </p:nvSpPr>
        <p:spPr>
          <a:xfrm>
            <a:off x="6889750" y="428489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7" name="Rectangle 16"/>
          <p:cNvSpPr/>
          <p:nvPr userDrawn="1"/>
        </p:nvSpPr>
        <p:spPr>
          <a:xfrm>
            <a:off x="6677068" y="398228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320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fik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838200" y="2156460"/>
            <a:ext cx="5010150" cy="3956050"/>
          </a:xfrm>
        </p:spPr>
        <p:txBody>
          <a:bodyPr/>
          <a:lstStyle/>
          <a:p>
            <a:endParaRPr lang="en-US"/>
          </a:p>
        </p:txBody>
      </p:sp>
      <p:sp>
        <p:nvSpPr>
          <p:cNvPr id="5" name="Chart Placeholder 3"/>
          <p:cNvSpPr>
            <a:spLocks noGrp="1"/>
          </p:cNvSpPr>
          <p:nvPr>
            <p:ph type="chart" sz="quarter" idx="11"/>
          </p:nvPr>
        </p:nvSpPr>
        <p:spPr>
          <a:xfrm>
            <a:off x="6172511" y="2156460"/>
            <a:ext cx="5010150" cy="3956050"/>
          </a:xfrm>
        </p:spPr>
        <p:txBody>
          <a:bodyPr/>
          <a:lstStyle/>
          <a:p>
            <a:endParaRPr lang="en-US"/>
          </a:p>
        </p:txBody>
      </p:sp>
    </p:spTree>
    <p:extLst>
      <p:ext uri="{BB962C8B-B14F-4D97-AF65-F5344CB8AC3E}">
        <p14:creationId xmlns:p14="http://schemas.microsoft.com/office/powerpoint/2010/main" val="2072726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fika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0"/>
          </p:nvPr>
        </p:nvSpPr>
        <p:spPr>
          <a:xfrm>
            <a:off x="838200" y="2156460"/>
            <a:ext cx="9561513" cy="4019550"/>
          </a:xfrm>
        </p:spPr>
        <p:txBody>
          <a:bodyPr/>
          <a:lstStyle/>
          <a:p>
            <a:endParaRPr lang="en-US"/>
          </a:p>
        </p:txBody>
      </p:sp>
    </p:spTree>
    <p:extLst>
      <p:ext uri="{BB962C8B-B14F-4D97-AF65-F5344CB8AC3E}">
        <p14:creationId xmlns:p14="http://schemas.microsoft.com/office/powerpoint/2010/main" val="1850680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ruktūr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a:t>Click to edit Master title style</a:t>
            </a:r>
            <a:endParaRPr lang="en-US"/>
          </a:p>
        </p:txBody>
      </p:sp>
      <p:sp>
        <p:nvSpPr>
          <p:cNvPr id="4" name="SmartArt Placeholder 3"/>
          <p:cNvSpPr>
            <a:spLocks noGrp="1"/>
          </p:cNvSpPr>
          <p:nvPr>
            <p:ph type="dgm" sz="quarter" idx="10"/>
          </p:nvPr>
        </p:nvSpPr>
        <p:spPr>
          <a:xfrm>
            <a:off x="838200" y="2041525"/>
            <a:ext cx="8929255" cy="4221163"/>
          </a:xfrm>
        </p:spPr>
        <p:txBody>
          <a:bodyPr/>
          <a:lstStyle/>
          <a:p>
            <a:endParaRPr lang="en-US"/>
          </a:p>
        </p:txBody>
      </p:sp>
    </p:spTree>
    <p:extLst>
      <p:ext uri="{BB962C8B-B14F-4D97-AF65-F5344CB8AC3E}">
        <p14:creationId xmlns:p14="http://schemas.microsoft.com/office/powerpoint/2010/main" val="1438821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ntel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Click</a:t>
            </a:r>
            <a:r>
              <a:rPr lang="lt-LT" dirty="0"/>
              <a:t> to </a:t>
            </a:r>
            <a:r>
              <a:rPr lang="lt-LT" dirty="0" err="1"/>
              <a:t>edit</a:t>
            </a:r>
            <a:r>
              <a:rPr lang="lt-LT" dirty="0"/>
              <a:t> </a:t>
            </a:r>
            <a:r>
              <a:rPr lang="lt-LT" dirty="0" err="1"/>
              <a:t>Master</a:t>
            </a:r>
            <a:r>
              <a:rPr lang="lt-LT" dirty="0"/>
              <a:t> </a:t>
            </a:r>
            <a:r>
              <a:rPr lang="lt-LT" dirty="0" err="1"/>
              <a:t>title</a:t>
            </a:r>
            <a:r>
              <a:rPr lang="lt-LT" dirty="0"/>
              <a:t> </a:t>
            </a:r>
            <a:r>
              <a:rPr lang="lt-LT" dirty="0" err="1"/>
              <a:t>style</a:t>
            </a:r>
            <a:endParaRPr lang="en-US" dirty="0"/>
          </a:p>
        </p:txBody>
      </p:sp>
      <p:sp>
        <p:nvSpPr>
          <p:cNvPr id="6" name="Table Placeholder 5"/>
          <p:cNvSpPr>
            <a:spLocks noGrp="1"/>
          </p:cNvSpPr>
          <p:nvPr>
            <p:ph type="tbl" sz="quarter" idx="10"/>
          </p:nvPr>
        </p:nvSpPr>
        <p:spPr>
          <a:xfrm>
            <a:off x="838200" y="2041525"/>
            <a:ext cx="8929688" cy="4110038"/>
          </a:xfrm>
        </p:spPr>
        <p:txBody>
          <a:bodyPr/>
          <a:lstStyle/>
          <a:p>
            <a:endParaRPr lang="en-US"/>
          </a:p>
        </p:txBody>
      </p:sp>
    </p:spTree>
    <p:extLst>
      <p:ext uri="{BB962C8B-B14F-4D97-AF65-F5344CB8AC3E}">
        <p14:creationId xmlns:p14="http://schemas.microsoft.com/office/powerpoint/2010/main" val="161377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2">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458527" y="3102776"/>
            <a:ext cx="5396345" cy="3481198"/>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5946098" y="2667741"/>
            <a:ext cx="1754297"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stretch>
            <a:fillRect/>
          </a:stretch>
        </p:blipFill>
        <p:spPr>
          <a:xfrm>
            <a:off x="509016" y="459481"/>
            <a:ext cx="3647137" cy="1365515"/>
          </a:xfrm>
          <a:prstGeom prst="rect">
            <a:avLst/>
          </a:prstGeom>
        </p:spPr>
      </p:pic>
    </p:spTree>
    <p:extLst>
      <p:ext uri="{BB962C8B-B14F-4D97-AF65-F5344CB8AC3E}">
        <p14:creationId xmlns:p14="http://schemas.microsoft.com/office/powerpoint/2010/main" val="20853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aveikslėli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57432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aveikslėlių koliažas">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0063"/>
          </a:xfrm>
        </p:spPr>
        <p:txBody>
          <a:bodyPr/>
          <a:lstStyle/>
          <a:p>
            <a:endParaRPr lang="en-US"/>
          </a:p>
        </p:txBody>
      </p:sp>
      <p:sp>
        <p:nvSpPr>
          <p:cNvPr id="9" name="Picture Placeholder 8"/>
          <p:cNvSpPr>
            <a:spLocks noGrp="1"/>
          </p:cNvSpPr>
          <p:nvPr>
            <p:ph type="pic" sz="quarter" idx="11"/>
          </p:nvPr>
        </p:nvSpPr>
        <p:spPr>
          <a:xfrm>
            <a:off x="6096000" y="2276475"/>
            <a:ext cx="6096000" cy="4573588"/>
          </a:xfrm>
        </p:spPr>
        <p:txBody>
          <a:bodyPr/>
          <a:lstStyle/>
          <a:p>
            <a:endParaRPr lang="en-US"/>
          </a:p>
        </p:txBody>
      </p:sp>
      <p:sp>
        <p:nvSpPr>
          <p:cNvPr id="11" name="Picture Placeholder 10"/>
          <p:cNvSpPr>
            <a:spLocks noGrp="1"/>
          </p:cNvSpPr>
          <p:nvPr>
            <p:ph type="pic" sz="quarter" idx="12"/>
          </p:nvPr>
        </p:nvSpPr>
        <p:spPr>
          <a:xfrm>
            <a:off x="6096000" y="0"/>
            <a:ext cx="6096000" cy="2276475"/>
          </a:xfrm>
        </p:spPr>
        <p:txBody>
          <a:bodyPr/>
          <a:lstStyle/>
          <a:p>
            <a:endParaRPr lang="en-US"/>
          </a:p>
        </p:txBody>
      </p:sp>
    </p:spTree>
    <p:extLst>
      <p:ext uri="{BB962C8B-B14F-4D97-AF65-F5344CB8AC3E}">
        <p14:creationId xmlns:p14="http://schemas.microsoft.com/office/powerpoint/2010/main" val="1884147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Mišraus turinio koliažas">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096000" cy="6850063"/>
          </a:xfrm>
        </p:spPr>
        <p:txBody>
          <a:bodyPr/>
          <a:lstStyle/>
          <a:p>
            <a:endParaRPr lang="en-US"/>
          </a:p>
        </p:txBody>
      </p:sp>
      <p:sp>
        <p:nvSpPr>
          <p:cNvPr id="7" name="Picture Placeholder 8"/>
          <p:cNvSpPr>
            <a:spLocks noGrp="1"/>
          </p:cNvSpPr>
          <p:nvPr>
            <p:ph type="pic" sz="quarter" idx="11"/>
          </p:nvPr>
        </p:nvSpPr>
        <p:spPr>
          <a:xfrm>
            <a:off x="6096000" y="2276475"/>
            <a:ext cx="6096000" cy="4573588"/>
          </a:xfrm>
        </p:spPr>
        <p:txBody>
          <a:bodyPr/>
          <a:lstStyle/>
          <a:p>
            <a:endParaRPr lang="en-US"/>
          </a:p>
        </p:txBody>
      </p:sp>
      <p:sp>
        <p:nvSpPr>
          <p:cNvPr id="10" name="Text Placeholder 9"/>
          <p:cNvSpPr>
            <a:spLocks noGrp="1"/>
          </p:cNvSpPr>
          <p:nvPr>
            <p:ph type="body" sz="quarter" idx="12"/>
          </p:nvPr>
        </p:nvSpPr>
        <p:spPr>
          <a:xfrm>
            <a:off x="6423660" y="320041"/>
            <a:ext cx="5394960" cy="1691640"/>
          </a:xfrm>
        </p:spPr>
        <p:txBody>
          <a:bodyPr/>
          <a:lstStyle/>
          <a:p>
            <a:pPr lvl="0"/>
            <a:r>
              <a:rPr lang="en-US"/>
              <a:t>Click to edit Master text styles</a:t>
            </a:r>
          </a:p>
        </p:txBody>
      </p:sp>
    </p:spTree>
    <p:extLst>
      <p:ext uri="{BB962C8B-B14F-4D97-AF65-F5344CB8AC3E}">
        <p14:creationId xmlns:p14="http://schemas.microsoft.com/office/powerpoint/2010/main" val="1317228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ontaktai">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96455" y="599440"/>
            <a:ext cx="3103721" cy="1162056"/>
          </a:xfrm>
          <a:prstGeom prst="rect">
            <a:avLst/>
          </a:prstGeom>
        </p:spPr>
      </p:pic>
      <p:sp>
        <p:nvSpPr>
          <p:cNvPr id="8" name="Text Placeholder 7"/>
          <p:cNvSpPr>
            <a:spLocks noGrp="1"/>
          </p:cNvSpPr>
          <p:nvPr>
            <p:ph type="body" sz="quarter" idx="10"/>
          </p:nvPr>
        </p:nvSpPr>
        <p:spPr>
          <a:xfrm>
            <a:off x="6389255" y="4279271"/>
            <a:ext cx="5394325" cy="2033905"/>
          </a:xfrm>
        </p:spPr>
        <p:txBody>
          <a:bodyPr/>
          <a:lstStyle/>
          <a:p>
            <a:pPr lvl="0"/>
            <a:r>
              <a:rPr lang="en-US"/>
              <a:t>Click to edit Master text styles</a:t>
            </a:r>
          </a:p>
        </p:txBody>
      </p:sp>
      <p:sp>
        <p:nvSpPr>
          <p:cNvPr id="10" name="Title 1"/>
          <p:cNvSpPr>
            <a:spLocks noGrp="1"/>
          </p:cNvSpPr>
          <p:nvPr>
            <p:ph type="ctrTitle" hasCustomPrompt="1"/>
          </p:nvPr>
        </p:nvSpPr>
        <p:spPr>
          <a:xfrm>
            <a:off x="6389255" y="3221287"/>
            <a:ext cx="5396345" cy="833120"/>
          </a:xfrm>
        </p:spPr>
        <p:txBody>
          <a:bodyPr anchor="b">
            <a:normAutofit/>
          </a:bodyPr>
          <a:lstStyle>
            <a:lvl1pPr algn="l">
              <a:defRPr sz="5400"/>
            </a:lvl1pPr>
          </a:lstStyle>
          <a:p>
            <a:r>
              <a:rPr lang="en-US"/>
              <a:t>PAVADINIMAS</a:t>
            </a:r>
          </a:p>
        </p:txBody>
      </p:sp>
      <p:sp>
        <p:nvSpPr>
          <p:cNvPr id="12" name="Rectangle 11"/>
          <p:cNvSpPr/>
          <p:nvPr userDrawn="1"/>
        </p:nvSpPr>
        <p:spPr>
          <a:xfrm>
            <a:off x="5849598" y="2855328"/>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60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83671" y="449990"/>
            <a:ext cx="3672482" cy="1375005"/>
          </a:xfrm>
          <a:prstGeom prst="rect">
            <a:avLst/>
          </a:prstGeom>
        </p:spPr>
      </p:pic>
      <p:sp>
        <p:nvSpPr>
          <p:cNvPr id="2" name="Title 1"/>
          <p:cNvSpPr>
            <a:spLocks noGrp="1"/>
          </p:cNvSpPr>
          <p:nvPr>
            <p:ph type="ctrTitle" hasCustomPrompt="1"/>
          </p:nvPr>
        </p:nvSpPr>
        <p:spPr>
          <a:xfrm>
            <a:off x="3035300" y="4043088"/>
            <a:ext cx="8560955" cy="2305050"/>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2521776" y="3493564"/>
            <a:ext cx="1754297"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946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83671" y="449990"/>
            <a:ext cx="3672482" cy="1375005"/>
          </a:xfrm>
          <a:prstGeom prst="rect">
            <a:avLst/>
          </a:prstGeom>
        </p:spPr>
      </p:pic>
      <p:sp>
        <p:nvSpPr>
          <p:cNvPr id="6" name="Title 1"/>
          <p:cNvSpPr>
            <a:spLocks noGrp="1"/>
          </p:cNvSpPr>
          <p:nvPr>
            <p:ph type="ctrTitle" hasCustomPrompt="1"/>
          </p:nvPr>
        </p:nvSpPr>
        <p:spPr>
          <a:xfrm>
            <a:off x="6458527" y="3102776"/>
            <a:ext cx="5396345" cy="3481198"/>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5946098" y="2667741"/>
            <a:ext cx="1754297"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9470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3">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796736" y="586111"/>
            <a:ext cx="2967867" cy="1111192"/>
          </a:xfrm>
          <a:prstGeom prst="rect">
            <a:avLst/>
          </a:prstGeom>
        </p:spPr>
      </p:pic>
      <p:sp>
        <p:nvSpPr>
          <p:cNvPr id="6" name="Title 1"/>
          <p:cNvSpPr>
            <a:spLocks noGrp="1"/>
          </p:cNvSpPr>
          <p:nvPr>
            <p:ph type="ctrTitle" hasCustomPrompt="1"/>
          </p:nvPr>
        </p:nvSpPr>
        <p:spPr>
          <a:xfrm>
            <a:off x="6458528" y="3338945"/>
            <a:ext cx="5396345" cy="3186462"/>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6096000" y="2869785"/>
            <a:ext cx="1410475" cy="1341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1442358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uriny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4640580" cy="6858000"/>
          </a:xfrm>
        </p:spPr>
        <p:txBody>
          <a:bodyPr/>
          <a:lstStyle/>
          <a:p>
            <a:endParaRPr lang="en-US"/>
          </a:p>
        </p:txBody>
      </p:sp>
      <p:sp>
        <p:nvSpPr>
          <p:cNvPr id="6" name="Title 1"/>
          <p:cNvSpPr>
            <a:spLocks noGrp="1"/>
          </p:cNvSpPr>
          <p:nvPr>
            <p:ph type="title"/>
          </p:nvPr>
        </p:nvSpPr>
        <p:spPr>
          <a:xfrm>
            <a:off x="6054725" y="1889760"/>
            <a:ext cx="5483860" cy="833120"/>
          </a:xfrm>
        </p:spPr>
        <p:txBody>
          <a:bodyPr/>
          <a:lstStyle/>
          <a:p>
            <a:endParaRPr lang="en-US"/>
          </a:p>
        </p:txBody>
      </p:sp>
      <p:sp>
        <p:nvSpPr>
          <p:cNvPr id="8" name="Text Placeholder 8"/>
          <p:cNvSpPr>
            <a:spLocks noGrp="1"/>
          </p:cNvSpPr>
          <p:nvPr>
            <p:ph type="body" sz="quarter" idx="14"/>
          </p:nvPr>
        </p:nvSpPr>
        <p:spPr>
          <a:xfrm>
            <a:off x="6055360" y="3024493"/>
            <a:ext cx="5483225" cy="3345510"/>
          </a:xfrm>
        </p:spPr>
        <p:txBody>
          <a:bodyPr/>
          <a:lstStyle>
            <a:lvl1pPr marL="457200" marR="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lvl1p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lvl="0"/>
            <a:endParaRPr lang="lt-LT"/>
          </a:p>
          <a:p>
            <a:pPr lvl="0"/>
            <a:endParaRPr lang="lt-LT"/>
          </a:p>
        </p:txBody>
      </p:sp>
    </p:spTree>
    <p:extLst>
      <p:ext uri="{BB962C8B-B14F-4D97-AF65-F5344CB8AC3E}">
        <p14:creationId xmlns:p14="http://schemas.microsoft.com/office/powerpoint/2010/main" val="20881847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as">
    <p:spTree>
      <p:nvGrpSpPr>
        <p:cNvPr id="1" name=""/>
        <p:cNvGrpSpPr/>
        <p:nvPr/>
      </p:nvGrpSpPr>
      <p:grpSpPr>
        <a:xfrm>
          <a:off x="0" y="0"/>
          <a:ext cx="0" cy="0"/>
          <a:chOff x="0" y="0"/>
          <a:chExt cx="0" cy="0"/>
        </a:xfrm>
      </p:grpSpPr>
      <p:sp>
        <p:nvSpPr>
          <p:cNvPr id="2" name="Title 1"/>
          <p:cNvSpPr>
            <a:spLocks noGrp="1"/>
          </p:cNvSpPr>
          <p:nvPr>
            <p:ph type="title"/>
          </p:nvPr>
        </p:nvSpPr>
        <p:spPr>
          <a:xfrm>
            <a:off x="838200" y="1186842"/>
            <a:ext cx="9053945" cy="1126868"/>
          </a:xfrm>
        </p:spPr>
        <p:txBody>
          <a:bodyPr/>
          <a:lstStyle/>
          <a:p>
            <a:r>
              <a:rPr lang="lt-LT" err="1"/>
              <a:t>Click</a:t>
            </a:r>
            <a:r>
              <a:rPr lang="lt-LT"/>
              <a:t> to </a:t>
            </a:r>
            <a:r>
              <a:rPr lang="lt-LT" err="1"/>
              <a:t>edit</a:t>
            </a:r>
            <a:r>
              <a:rPr lang="lt-LT"/>
              <a:t> </a:t>
            </a:r>
            <a:r>
              <a:rPr lang="lt-LT" err="1"/>
              <a:t>Master</a:t>
            </a:r>
            <a:r>
              <a:rPr lang="lt-LT"/>
              <a:t> </a:t>
            </a:r>
            <a:r>
              <a:rPr lang="lt-LT" err="1"/>
              <a:t>title</a:t>
            </a:r>
            <a:r>
              <a:rPr lang="lt-LT"/>
              <a:t> </a:t>
            </a:r>
            <a:r>
              <a:rPr lang="lt-LT" err="1"/>
              <a:t>style</a:t>
            </a:r>
            <a:endParaRPr lang="en-US"/>
          </a:p>
        </p:txBody>
      </p:sp>
      <p:sp>
        <p:nvSpPr>
          <p:cNvPr id="6" name="Text Placeholder 5"/>
          <p:cNvSpPr>
            <a:spLocks noGrp="1"/>
          </p:cNvSpPr>
          <p:nvPr>
            <p:ph type="body" sz="quarter" idx="12"/>
          </p:nvPr>
        </p:nvSpPr>
        <p:spPr>
          <a:xfrm>
            <a:off x="838200" y="2512405"/>
            <a:ext cx="9053945" cy="3597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Tree>
    <p:extLst>
      <p:ext uri="{BB962C8B-B14F-4D97-AF65-F5344CB8AC3E}">
        <p14:creationId xmlns:p14="http://schemas.microsoft.com/office/powerpoint/2010/main" val="933499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aveikslėlis ir tekstas">
    <p:spTree>
      <p:nvGrpSpPr>
        <p:cNvPr id="1" name=""/>
        <p:cNvGrpSpPr/>
        <p:nvPr/>
      </p:nvGrpSpPr>
      <p:grpSpPr>
        <a:xfrm>
          <a:off x="0" y="0"/>
          <a:ext cx="0" cy="0"/>
          <a:chOff x="0" y="0"/>
          <a:chExt cx="0" cy="0"/>
        </a:xfrm>
      </p:grpSpPr>
      <p:sp>
        <p:nvSpPr>
          <p:cNvPr id="2" name="Title 1"/>
          <p:cNvSpPr>
            <a:spLocks noGrp="1"/>
          </p:cNvSpPr>
          <p:nvPr>
            <p:ph type="title"/>
          </p:nvPr>
        </p:nvSpPr>
        <p:spPr>
          <a:xfrm>
            <a:off x="4176591" y="1392063"/>
            <a:ext cx="6796209" cy="1216922"/>
          </a:xfrm>
        </p:spPr>
        <p:txBody>
          <a:bodyPr anchor="b"/>
          <a:lstStyle/>
          <a:p>
            <a:r>
              <a:rPr lang="en-US"/>
              <a:t>Click to edit Master title style</a:t>
            </a:r>
          </a:p>
        </p:txBody>
      </p:sp>
      <p:sp>
        <p:nvSpPr>
          <p:cNvPr id="10" name="Text Placeholder 9"/>
          <p:cNvSpPr>
            <a:spLocks noGrp="1"/>
          </p:cNvSpPr>
          <p:nvPr>
            <p:ph type="body" sz="quarter" idx="14"/>
          </p:nvPr>
        </p:nvSpPr>
        <p:spPr>
          <a:xfrm>
            <a:off x="4176568" y="2909455"/>
            <a:ext cx="6796088" cy="3178897"/>
          </a:xfrm>
        </p:spPr>
        <p:txBody>
          <a:bodyPr>
            <a:normAutofit/>
          </a:bodyPr>
          <a:lstStyle>
            <a:lvl1pPr>
              <a:defRPr sz="2000"/>
            </a:lvl1pPr>
          </a:lstStyle>
          <a:p>
            <a:pPr lvl="0"/>
            <a:r>
              <a:rPr lang="en-US"/>
              <a:t>Click to edit Master text styles</a:t>
            </a:r>
          </a:p>
        </p:txBody>
      </p:sp>
      <p:sp>
        <p:nvSpPr>
          <p:cNvPr id="8" name="Picture Placeholder 7"/>
          <p:cNvSpPr>
            <a:spLocks noGrp="1"/>
          </p:cNvSpPr>
          <p:nvPr>
            <p:ph type="pic" sz="quarter" idx="13"/>
          </p:nvPr>
        </p:nvSpPr>
        <p:spPr>
          <a:xfrm>
            <a:off x="0" y="7938"/>
            <a:ext cx="3035300" cy="6842125"/>
          </a:xfrm>
        </p:spPr>
        <p:txBody>
          <a:bodyPr/>
          <a:lstStyle/>
          <a:p>
            <a:endParaRPr lang="en-US"/>
          </a:p>
        </p:txBody>
      </p:sp>
    </p:spTree>
    <p:extLst>
      <p:ext uri="{BB962C8B-B14F-4D97-AF65-F5344CB8AC3E}">
        <p14:creationId xmlns:p14="http://schemas.microsoft.com/office/powerpoint/2010/main" val="1647508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3">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458528" y="3338945"/>
            <a:ext cx="5396345" cy="3186462"/>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6096000" y="2869785"/>
            <a:ext cx="1410475" cy="1341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stretch>
            <a:fillRect/>
          </a:stretch>
        </p:blipFill>
        <p:spPr>
          <a:xfrm>
            <a:off x="6796736" y="586110"/>
            <a:ext cx="2970720" cy="1112258"/>
          </a:xfrm>
          <a:prstGeom prst="rect">
            <a:avLst/>
          </a:prstGeom>
        </p:spPr>
      </p:pic>
      <p:sp>
        <p:nvSpPr>
          <p:cNvPr id="10" name="Picture Placeholder 9"/>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13630465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5" name="Rectangle 4"/>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stretch>
            <a:fillRect/>
          </a:stretch>
        </p:blipFill>
        <p:spPr>
          <a:xfrm>
            <a:off x="10163004" y="5893918"/>
            <a:ext cx="1447800" cy="444500"/>
          </a:xfrm>
          <a:prstGeom prst="rect">
            <a:avLst/>
          </a:prstGeom>
        </p:spPr>
      </p:pic>
    </p:spTree>
    <p:extLst>
      <p:ext uri="{BB962C8B-B14F-4D97-AF65-F5344CB8AC3E}">
        <p14:creationId xmlns:p14="http://schemas.microsoft.com/office/powerpoint/2010/main" val="8867182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2">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9943144" y="4727407"/>
            <a:ext cx="1943100" cy="1765468"/>
          </a:xfrm>
          <a:noFill/>
          <a:ln>
            <a:noFill/>
          </a:ln>
        </p:spPr>
        <p:txBody>
          <a:bodyPr anchor="b">
            <a:normAutofit/>
          </a:bodyPr>
          <a:lstStyle>
            <a:lvl1pPr algn="r">
              <a:defRPr sz="9600" b="1">
                <a:solidFill>
                  <a:schemeClr val="tx1"/>
                </a:solidFill>
                <a:latin typeface="GT Walsheim" charset="0"/>
                <a:ea typeface="GT Walsheim" charset="0"/>
                <a:cs typeface="GT Walsheim" charset="0"/>
              </a:defRPr>
            </a:lvl1pPr>
          </a:lstStyle>
          <a:p>
            <a:pPr lvl="0"/>
            <a:r>
              <a:rPr lang="en-US"/>
              <a:t>1</a:t>
            </a:r>
          </a:p>
        </p:txBody>
      </p:sp>
      <p:sp>
        <p:nvSpPr>
          <p:cNvPr id="5"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6" name="Rectangle 5"/>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8408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a:p>
        </p:txBody>
      </p:sp>
      <p:sp>
        <p:nvSpPr>
          <p:cNvPr id="7"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8" name="Rectangle 7"/>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608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kstas ir paveikslėlis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517136" y="0"/>
            <a:ext cx="7674864" cy="6858000"/>
          </a:xfrm>
        </p:spPr>
        <p:txBody>
          <a:bodyPr/>
          <a:lstStyle/>
          <a:p>
            <a:endParaRPr lang="en-US"/>
          </a:p>
        </p:txBody>
      </p:sp>
      <p:sp>
        <p:nvSpPr>
          <p:cNvPr id="2" name="Title 1"/>
          <p:cNvSpPr>
            <a:spLocks noGrp="1"/>
          </p:cNvSpPr>
          <p:nvPr>
            <p:ph type="title"/>
          </p:nvPr>
        </p:nvSpPr>
        <p:spPr>
          <a:xfrm>
            <a:off x="417576" y="1314510"/>
            <a:ext cx="3576408" cy="1405621"/>
          </a:xfrm>
        </p:spPr>
        <p:txBody>
          <a:bodyPr/>
          <a:lstStyle/>
          <a:p>
            <a:r>
              <a:rPr lang="en-US"/>
              <a:t>Click to edit Master title style</a:t>
            </a:r>
          </a:p>
        </p:txBody>
      </p:sp>
      <p:sp>
        <p:nvSpPr>
          <p:cNvPr id="11" name="Text Placeholder 10"/>
          <p:cNvSpPr>
            <a:spLocks noGrp="1"/>
          </p:cNvSpPr>
          <p:nvPr>
            <p:ph type="body" sz="quarter" idx="14"/>
          </p:nvPr>
        </p:nvSpPr>
        <p:spPr>
          <a:xfrm>
            <a:off x="435864" y="3267940"/>
            <a:ext cx="3576408" cy="3144444"/>
          </a:xfrm>
        </p:spPr>
        <p:txBody>
          <a:bodyPr/>
          <a:lstStyle/>
          <a:p>
            <a:pPr lvl="0"/>
            <a:r>
              <a:rPr lang="en-US"/>
              <a:t>Click to edit Master text styles</a:t>
            </a:r>
          </a:p>
        </p:txBody>
      </p:sp>
    </p:spTree>
    <p:extLst>
      <p:ext uri="{BB962C8B-B14F-4D97-AF65-F5344CB8AC3E}">
        <p14:creationId xmlns:p14="http://schemas.microsoft.com/office/powerpoint/2010/main" val="21250508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itata 1">
    <p:spTree>
      <p:nvGrpSpPr>
        <p:cNvPr id="1" name=""/>
        <p:cNvGrpSpPr/>
        <p:nvPr/>
      </p:nvGrpSpPr>
      <p:grpSpPr>
        <a:xfrm>
          <a:off x="0" y="0"/>
          <a:ext cx="0" cy="0"/>
          <a:chOff x="0" y="0"/>
          <a:chExt cx="0" cy="0"/>
        </a:xfrm>
      </p:grpSpPr>
      <p:sp>
        <p:nvSpPr>
          <p:cNvPr id="5" name="Title 1"/>
          <p:cNvSpPr>
            <a:spLocks noGrp="1"/>
          </p:cNvSpPr>
          <p:nvPr>
            <p:ph type="title"/>
          </p:nvPr>
        </p:nvSpPr>
        <p:spPr>
          <a:xfrm>
            <a:off x="756227" y="755793"/>
            <a:ext cx="5332846" cy="3761509"/>
          </a:xfrm>
        </p:spPr>
        <p:txBody>
          <a:bodyPr/>
          <a:lstStyle/>
          <a:p>
            <a:r>
              <a:rPr lang="en-US"/>
              <a:t>Click to edit Master title style</a:t>
            </a:r>
          </a:p>
        </p:txBody>
      </p:sp>
      <p:sp>
        <p:nvSpPr>
          <p:cNvPr id="7" name="Text Placeholder 8"/>
          <p:cNvSpPr>
            <a:spLocks noGrp="1"/>
          </p:cNvSpPr>
          <p:nvPr>
            <p:ph type="body" sz="quarter" idx="13"/>
          </p:nvPr>
        </p:nvSpPr>
        <p:spPr>
          <a:xfrm>
            <a:off x="6490277" y="2636548"/>
            <a:ext cx="4918075" cy="3574618"/>
          </a:xfrm>
        </p:spPr>
        <p:txBody>
          <a:bodyPr/>
          <a:lstStyle/>
          <a:p>
            <a:pPr lvl="0"/>
            <a:r>
              <a:rPr lang="en-US"/>
              <a:t>Click to edit Master text styles</a:t>
            </a:r>
          </a:p>
        </p:txBody>
      </p:sp>
    </p:spTree>
    <p:extLst>
      <p:ext uri="{BB962C8B-B14F-4D97-AF65-F5344CB8AC3E}">
        <p14:creationId xmlns:p14="http://schemas.microsoft.com/office/powerpoint/2010/main" val="20963053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itata 2">
    <p:spTree>
      <p:nvGrpSpPr>
        <p:cNvPr id="1" name=""/>
        <p:cNvGrpSpPr/>
        <p:nvPr/>
      </p:nvGrpSpPr>
      <p:grpSpPr>
        <a:xfrm>
          <a:off x="0" y="0"/>
          <a:ext cx="0" cy="0"/>
          <a:chOff x="0" y="0"/>
          <a:chExt cx="0" cy="0"/>
        </a:xfrm>
      </p:grpSpPr>
      <p:sp>
        <p:nvSpPr>
          <p:cNvPr id="2" name="Title 1"/>
          <p:cNvSpPr>
            <a:spLocks noGrp="1"/>
          </p:cNvSpPr>
          <p:nvPr>
            <p:ph type="title"/>
          </p:nvPr>
        </p:nvSpPr>
        <p:spPr>
          <a:xfrm>
            <a:off x="1936750" y="2093595"/>
            <a:ext cx="8318500" cy="2707005"/>
          </a:xfrm>
        </p:spPr>
        <p:txBody>
          <a:bodyPr anchor="ctr"/>
          <a:lstStyle>
            <a:lvl1pPr algn="ctr">
              <a:defRPr/>
            </a:lvl1pPr>
          </a:lstStyle>
          <a:p>
            <a:r>
              <a:rPr lang="en-US"/>
              <a:t>Click to edit Master title style</a:t>
            </a:r>
          </a:p>
        </p:txBody>
      </p:sp>
      <p:sp>
        <p:nvSpPr>
          <p:cNvPr id="8" name="Rectangle 7"/>
          <p:cNvSpPr/>
          <p:nvPr userDrawn="1"/>
        </p:nvSpPr>
        <p:spPr>
          <a:xfrm>
            <a:off x="0" y="0"/>
            <a:ext cx="30353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104275" y="172449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9409039" y="5038690"/>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3597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aveiksllis ir 3 stulpeliai">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38201"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5" name="Text Placeholder 6"/>
          <p:cNvSpPr>
            <a:spLocks noGrp="1"/>
          </p:cNvSpPr>
          <p:nvPr>
            <p:ph type="body" sz="quarter" idx="11"/>
          </p:nvPr>
        </p:nvSpPr>
        <p:spPr>
          <a:xfrm>
            <a:off x="4499264"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6" name="Text Placeholder 6"/>
          <p:cNvSpPr>
            <a:spLocks noGrp="1"/>
          </p:cNvSpPr>
          <p:nvPr>
            <p:ph type="body" sz="quarter" idx="12"/>
          </p:nvPr>
        </p:nvSpPr>
        <p:spPr>
          <a:xfrm>
            <a:off x="8160327"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661924"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302204"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7963267"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3"/>
          </p:nvPr>
        </p:nvSpPr>
        <p:spPr>
          <a:xfrm>
            <a:off x="0" y="0"/>
            <a:ext cx="12192000" cy="2276475"/>
          </a:xfrm>
        </p:spPr>
        <p:txBody>
          <a:bodyPr/>
          <a:lstStyle/>
          <a:p>
            <a:endParaRPr lang="en-US"/>
          </a:p>
        </p:txBody>
      </p:sp>
    </p:spTree>
    <p:extLst>
      <p:ext uri="{BB962C8B-B14F-4D97-AF65-F5344CB8AC3E}">
        <p14:creationId xmlns:p14="http://schemas.microsoft.com/office/powerpoint/2010/main" val="17728142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ys stulpeliai">
    <p:spTree>
      <p:nvGrpSpPr>
        <p:cNvPr id="1" name=""/>
        <p:cNvGrpSpPr/>
        <p:nvPr/>
      </p:nvGrpSpPr>
      <p:grpSpPr>
        <a:xfrm>
          <a:off x="0" y="0"/>
          <a:ext cx="0" cy="0"/>
          <a:chOff x="0" y="0"/>
          <a:chExt cx="0" cy="0"/>
        </a:xfrm>
      </p:grpSpPr>
      <p:sp>
        <p:nvSpPr>
          <p:cNvPr id="6" name="Text Placeholder 6"/>
          <p:cNvSpPr>
            <a:spLocks noGrp="1"/>
          </p:cNvSpPr>
          <p:nvPr>
            <p:ph type="body" sz="quarter" idx="13"/>
          </p:nvPr>
        </p:nvSpPr>
        <p:spPr>
          <a:xfrm>
            <a:off x="838201"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7" name="Text Placeholder 6"/>
          <p:cNvSpPr>
            <a:spLocks noGrp="1"/>
          </p:cNvSpPr>
          <p:nvPr>
            <p:ph type="body" sz="quarter" idx="14"/>
          </p:nvPr>
        </p:nvSpPr>
        <p:spPr>
          <a:xfrm>
            <a:off x="4499264"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8" name="Text Placeholder 6"/>
          <p:cNvSpPr>
            <a:spLocks noGrp="1"/>
          </p:cNvSpPr>
          <p:nvPr>
            <p:ph type="body" sz="quarter" idx="15"/>
          </p:nvPr>
        </p:nvSpPr>
        <p:spPr>
          <a:xfrm>
            <a:off x="8160327"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646302"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286582"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947645"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3271520" cy="85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207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punktai">
    <p:spTree>
      <p:nvGrpSpPr>
        <p:cNvPr id="1" name=""/>
        <p:cNvGrpSpPr/>
        <p:nvPr/>
      </p:nvGrpSpPr>
      <p:grpSpPr>
        <a:xfrm>
          <a:off x="0" y="0"/>
          <a:ext cx="0" cy="0"/>
          <a:chOff x="0" y="0"/>
          <a:chExt cx="0" cy="0"/>
        </a:xfrm>
      </p:grpSpPr>
      <p:sp>
        <p:nvSpPr>
          <p:cNvPr id="6" name="Text Placeholder 6"/>
          <p:cNvSpPr>
            <a:spLocks noGrp="1"/>
          </p:cNvSpPr>
          <p:nvPr>
            <p:ph type="body" sz="quarter" idx="13"/>
          </p:nvPr>
        </p:nvSpPr>
        <p:spPr>
          <a:xfrm>
            <a:off x="1004460" y="190745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791778" y="160484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6"/>
          <p:cNvSpPr>
            <a:spLocks noGrp="1"/>
          </p:cNvSpPr>
          <p:nvPr>
            <p:ph type="body" sz="quarter" idx="14"/>
          </p:nvPr>
        </p:nvSpPr>
        <p:spPr>
          <a:xfrm>
            <a:off x="1004460" y="428489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3" name="Rectangle 12"/>
          <p:cNvSpPr/>
          <p:nvPr userDrawn="1"/>
        </p:nvSpPr>
        <p:spPr>
          <a:xfrm>
            <a:off x="791778" y="398228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6"/>
          <p:cNvSpPr>
            <a:spLocks noGrp="1"/>
          </p:cNvSpPr>
          <p:nvPr>
            <p:ph type="body" sz="quarter" idx="15"/>
          </p:nvPr>
        </p:nvSpPr>
        <p:spPr>
          <a:xfrm>
            <a:off x="6889750" y="190745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5" name="Rectangle 14"/>
          <p:cNvSpPr/>
          <p:nvPr userDrawn="1"/>
        </p:nvSpPr>
        <p:spPr>
          <a:xfrm>
            <a:off x="6677068" y="160484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6"/>
          <p:cNvSpPr>
            <a:spLocks noGrp="1"/>
          </p:cNvSpPr>
          <p:nvPr>
            <p:ph type="body" sz="quarter" idx="16"/>
          </p:nvPr>
        </p:nvSpPr>
        <p:spPr>
          <a:xfrm>
            <a:off x="6889750" y="428489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7" name="Rectangle 16"/>
          <p:cNvSpPr/>
          <p:nvPr userDrawn="1"/>
        </p:nvSpPr>
        <p:spPr>
          <a:xfrm>
            <a:off x="6677068" y="398228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5791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fika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838200" y="2156460"/>
            <a:ext cx="5010150" cy="3956050"/>
          </a:xfrm>
        </p:spPr>
        <p:txBody>
          <a:bodyPr/>
          <a:lstStyle/>
          <a:p>
            <a:endParaRPr lang="en-US"/>
          </a:p>
        </p:txBody>
      </p:sp>
      <p:sp>
        <p:nvSpPr>
          <p:cNvPr id="5" name="Chart Placeholder 3"/>
          <p:cNvSpPr>
            <a:spLocks noGrp="1"/>
          </p:cNvSpPr>
          <p:nvPr>
            <p:ph type="chart" sz="quarter" idx="11"/>
          </p:nvPr>
        </p:nvSpPr>
        <p:spPr>
          <a:xfrm>
            <a:off x="6172511" y="2156460"/>
            <a:ext cx="5010150" cy="3956050"/>
          </a:xfrm>
        </p:spPr>
        <p:txBody>
          <a:bodyPr/>
          <a:lstStyle/>
          <a:p>
            <a:endParaRPr lang="en-US"/>
          </a:p>
        </p:txBody>
      </p:sp>
    </p:spTree>
    <p:extLst>
      <p:ext uri="{BB962C8B-B14F-4D97-AF65-F5344CB8AC3E}">
        <p14:creationId xmlns:p14="http://schemas.microsoft.com/office/powerpoint/2010/main" val="269180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riny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4640580" cy="6858000"/>
          </a:xfrm>
        </p:spPr>
        <p:txBody>
          <a:bodyPr/>
          <a:lstStyle/>
          <a:p>
            <a:endParaRPr lang="en-US"/>
          </a:p>
        </p:txBody>
      </p:sp>
      <p:sp>
        <p:nvSpPr>
          <p:cNvPr id="6" name="Title 1"/>
          <p:cNvSpPr>
            <a:spLocks noGrp="1"/>
          </p:cNvSpPr>
          <p:nvPr>
            <p:ph type="title"/>
          </p:nvPr>
        </p:nvSpPr>
        <p:spPr>
          <a:xfrm>
            <a:off x="6054725" y="1889760"/>
            <a:ext cx="5483860" cy="833120"/>
          </a:xfrm>
        </p:spPr>
        <p:txBody>
          <a:bodyPr/>
          <a:lstStyle/>
          <a:p>
            <a:endParaRPr lang="en-US"/>
          </a:p>
        </p:txBody>
      </p:sp>
      <p:sp>
        <p:nvSpPr>
          <p:cNvPr id="8" name="Text Placeholder 8"/>
          <p:cNvSpPr>
            <a:spLocks noGrp="1"/>
          </p:cNvSpPr>
          <p:nvPr>
            <p:ph type="body" sz="quarter" idx="14"/>
          </p:nvPr>
        </p:nvSpPr>
        <p:spPr>
          <a:xfrm>
            <a:off x="6055360" y="3024493"/>
            <a:ext cx="5483225" cy="3345510"/>
          </a:xfrm>
        </p:spPr>
        <p:txBody>
          <a:bodyPr/>
          <a:lstStyle>
            <a:lvl1pPr marL="457200" marR="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lvl1p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lvl="0"/>
            <a:endParaRPr lang="lt-LT"/>
          </a:p>
          <a:p>
            <a:pPr lvl="0"/>
            <a:endParaRPr lang="lt-LT"/>
          </a:p>
        </p:txBody>
      </p:sp>
    </p:spTree>
    <p:extLst>
      <p:ext uri="{BB962C8B-B14F-4D97-AF65-F5344CB8AC3E}">
        <p14:creationId xmlns:p14="http://schemas.microsoft.com/office/powerpoint/2010/main" val="11672212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fika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0"/>
          </p:nvPr>
        </p:nvSpPr>
        <p:spPr>
          <a:xfrm>
            <a:off x="838200" y="2156460"/>
            <a:ext cx="9561513" cy="4019550"/>
          </a:xfrm>
        </p:spPr>
        <p:txBody>
          <a:bodyPr/>
          <a:lstStyle/>
          <a:p>
            <a:endParaRPr lang="en-US"/>
          </a:p>
        </p:txBody>
      </p:sp>
    </p:spTree>
    <p:extLst>
      <p:ext uri="{BB962C8B-B14F-4D97-AF65-F5344CB8AC3E}">
        <p14:creationId xmlns:p14="http://schemas.microsoft.com/office/powerpoint/2010/main" val="5609260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ruktūr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a:t>Click to edit Master title style</a:t>
            </a:r>
            <a:endParaRPr lang="en-US"/>
          </a:p>
        </p:txBody>
      </p:sp>
      <p:sp>
        <p:nvSpPr>
          <p:cNvPr id="4" name="SmartArt Placeholder 3"/>
          <p:cNvSpPr>
            <a:spLocks noGrp="1"/>
          </p:cNvSpPr>
          <p:nvPr>
            <p:ph type="dgm" sz="quarter" idx="10"/>
          </p:nvPr>
        </p:nvSpPr>
        <p:spPr>
          <a:xfrm>
            <a:off x="838200" y="2041525"/>
            <a:ext cx="8929255" cy="4221163"/>
          </a:xfrm>
        </p:spPr>
        <p:txBody>
          <a:bodyPr/>
          <a:lstStyle/>
          <a:p>
            <a:endParaRPr lang="en-US"/>
          </a:p>
        </p:txBody>
      </p:sp>
    </p:spTree>
    <p:extLst>
      <p:ext uri="{BB962C8B-B14F-4D97-AF65-F5344CB8AC3E}">
        <p14:creationId xmlns:p14="http://schemas.microsoft.com/office/powerpoint/2010/main" val="9355513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ntel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a:t>Click to edit Master title style</a:t>
            </a:r>
            <a:endParaRPr lang="en-US"/>
          </a:p>
        </p:txBody>
      </p:sp>
      <p:sp>
        <p:nvSpPr>
          <p:cNvPr id="6" name="Table Placeholder 5"/>
          <p:cNvSpPr>
            <a:spLocks noGrp="1"/>
          </p:cNvSpPr>
          <p:nvPr>
            <p:ph type="tbl" sz="quarter" idx="10"/>
          </p:nvPr>
        </p:nvSpPr>
        <p:spPr>
          <a:xfrm>
            <a:off x="838200" y="2041525"/>
            <a:ext cx="8929688" cy="4110038"/>
          </a:xfrm>
        </p:spPr>
        <p:txBody>
          <a:bodyPr/>
          <a:lstStyle/>
          <a:p>
            <a:endParaRPr lang="en-US"/>
          </a:p>
        </p:txBody>
      </p:sp>
    </p:spTree>
    <p:extLst>
      <p:ext uri="{BB962C8B-B14F-4D97-AF65-F5344CB8AC3E}">
        <p14:creationId xmlns:p14="http://schemas.microsoft.com/office/powerpoint/2010/main" val="10396536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aveikslėli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252052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Paveikslėlių koliažas">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0063"/>
          </a:xfrm>
        </p:spPr>
        <p:txBody>
          <a:bodyPr/>
          <a:lstStyle/>
          <a:p>
            <a:endParaRPr lang="en-US"/>
          </a:p>
        </p:txBody>
      </p:sp>
      <p:sp>
        <p:nvSpPr>
          <p:cNvPr id="9" name="Picture Placeholder 8"/>
          <p:cNvSpPr>
            <a:spLocks noGrp="1"/>
          </p:cNvSpPr>
          <p:nvPr>
            <p:ph type="pic" sz="quarter" idx="11"/>
          </p:nvPr>
        </p:nvSpPr>
        <p:spPr>
          <a:xfrm>
            <a:off x="6096000" y="2276475"/>
            <a:ext cx="6096000" cy="4573588"/>
          </a:xfrm>
        </p:spPr>
        <p:txBody>
          <a:bodyPr/>
          <a:lstStyle/>
          <a:p>
            <a:endParaRPr lang="en-US"/>
          </a:p>
        </p:txBody>
      </p:sp>
      <p:sp>
        <p:nvSpPr>
          <p:cNvPr id="11" name="Picture Placeholder 10"/>
          <p:cNvSpPr>
            <a:spLocks noGrp="1"/>
          </p:cNvSpPr>
          <p:nvPr>
            <p:ph type="pic" sz="quarter" idx="12"/>
          </p:nvPr>
        </p:nvSpPr>
        <p:spPr>
          <a:xfrm>
            <a:off x="6096000" y="0"/>
            <a:ext cx="6096000" cy="2276475"/>
          </a:xfrm>
        </p:spPr>
        <p:txBody>
          <a:bodyPr/>
          <a:lstStyle/>
          <a:p>
            <a:endParaRPr lang="en-US"/>
          </a:p>
        </p:txBody>
      </p:sp>
    </p:spTree>
    <p:extLst>
      <p:ext uri="{BB962C8B-B14F-4D97-AF65-F5344CB8AC3E}">
        <p14:creationId xmlns:p14="http://schemas.microsoft.com/office/powerpoint/2010/main" val="8818582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Mišraus turinio koliažas">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096000" cy="6850063"/>
          </a:xfrm>
        </p:spPr>
        <p:txBody>
          <a:bodyPr/>
          <a:lstStyle/>
          <a:p>
            <a:endParaRPr lang="en-US"/>
          </a:p>
        </p:txBody>
      </p:sp>
      <p:sp>
        <p:nvSpPr>
          <p:cNvPr id="7" name="Picture Placeholder 8"/>
          <p:cNvSpPr>
            <a:spLocks noGrp="1"/>
          </p:cNvSpPr>
          <p:nvPr>
            <p:ph type="pic" sz="quarter" idx="11"/>
          </p:nvPr>
        </p:nvSpPr>
        <p:spPr>
          <a:xfrm>
            <a:off x="6096000" y="2276475"/>
            <a:ext cx="6096000" cy="4573588"/>
          </a:xfrm>
        </p:spPr>
        <p:txBody>
          <a:bodyPr/>
          <a:lstStyle/>
          <a:p>
            <a:endParaRPr lang="en-US"/>
          </a:p>
        </p:txBody>
      </p:sp>
      <p:sp>
        <p:nvSpPr>
          <p:cNvPr id="10" name="Text Placeholder 9"/>
          <p:cNvSpPr>
            <a:spLocks noGrp="1"/>
          </p:cNvSpPr>
          <p:nvPr>
            <p:ph type="body" sz="quarter" idx="12"/>
          </p:nvPr>
        </p:nvSpPr>
        <p:spPr>
          <a:xfrm>
            <a:off x="6423660" y="320041"/>
            <a:ext cx="5394960" cy="1691640"/>
          </a:xfrm>
        </p:spPr>
        <p:txBody>
          <a:bodyPr/>
          <a:lstStyle/>
          <a:p>
            <a:pPr lvl="0"/>
            <a:r>
              <a:rPr lang="en-US"/>
              <a:t>Click to edit Master text styles</a:t>
            </a:r>
          </a:p>
        </p:txBody>
      </p:sp>
    </p:spTree>
    <p:extLst>
      <p:ext uri="{BB962C8B-B14F-4D97-AF65-F5344CB8AC3E}">
        <p14:creationId xmlns:p14="http://schemas.microsoft.com/office/powerpoint/2010/main" val="18138579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Kontaktai">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483671" y="594653"/>
            <a:ext cx="3116505" cy="1166843"/>
          </a:xfrm>
          <a:prstGeom prst="rect">
            <a:avLst/>
          </a:prstGeom>
        </p:spPr>
      </p:pic>
      <p:sp>
        <p:nvSpPr>
          <p:cNvPr id="8" name="Text Placeholder 7"/>
          <p:cNvSpPr>
            <a:spLocks noGrp="1"/>
          </p:cNvSpPr>
          <p:nvPr>
            <p:ph type="body" sz="quarter" idx="10"/>
          </p:nvPr>
        </p:nvSpPr>
        <p:spPr>
          <a:xfrm>
            <a:off x="6389255" y="4279271"/>
            <a:ext cx="5394325" cy="2033905"/>
          </a:xfrm>
        </p:spPr>
        <p:txBody>
          <a:bodyPr/>
          <a:lstStyle/>
          <a:p>
            <a:pPr lvl="0"/>
            <a:r>
              <a:rPr lang="en-US"/>
              <a:t>Click to edit Master text styles</a:t>
            </a:r>
          </a:p>
        </p:txBody>
      </p:sp>
      <p:sp>
        <p:nvSpPr>
          <p:cNvPr id="10" name="Title 1"/>
          <p:cNvSpPr>
            <a:spLocks noGrp="1"/>
          </p:cNvSpPr>
          <p:nvPr>
            <p:ph type="ctrTitle" hasCustomPrompt="1"/>
          </p:nvPr>
        </p:nvSpPr>
        <p:spPr>
          <a:xfrm>
            <a:off x="6389255" y="3221287"/>
            <a:ext cx="5396345" cy="833120"/>
          </a:xfrm>
        </p:spPr>
        <p:txBody>
          <a:bodyPr anchor="b">
            <a:normAutofit/>
          </a:bodyPr>
          <a:lstStyle>
            <a:lvl1pPr algn="l">
              <a:defRPr sz="5400"/>
            </a:lvl1pPr>
          </a:lstStyle>
          <a:p>
            <a:r>
              <a:rPr lang="en-US"/>
              <a:t>PAVADINIMAS</a:t>
            </a:r>
          </a:p>
        </p:txBody>
      </p:sp>
      <p:sp>
        <p:nvSpPr>
          <p:cNvPr id="12" name="Rectangle 11"/>
          <p:cNvSpPr/>
          <p:nvPr userDrawn="1"/>
        </p:nvSpPr>
        <p:spPr>
          <a:xfrm>
            <a:off x="5849598" y="2855328"/>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402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p:spTree>
      <p:nvGrpSpPr>
        <p:cNvPr id="1" name=""/>
        <p:cNvGrpSpPr/>
        <p:nvPr/>
      </p:nvGrpSpPr>
      <p:grpSpPr>
        <a:xfrm>
          <a:off x="0" y="0"/>
          <a:ext cx="0" cy="0"/>
          <a:chOff x="0" y="0"/>
          <a:chExt cx="0" cy="0"/>
        </a:xfrm>
      </p:grpSpPr>
      <p:sp>
        <p:nvSpPr>
          <p:cNvPr id="2" name="Title 1"/>
          <p:cNvSpPr>
            <a:spLocks noGrp="1"/>
          </p:cNvSpPr>
          <p:nvPr>
            <p:ph type="title"/>
          </p:nvPr>
        </p:nvSpPr>
        <p:spPr>
          <a:xfrm>
            <a:off x="838200" y="1186842"/>
            <a:ext cx="9053945" cy="1126868"/>
          </a:xfrm>
        </p:spPr>
        <p:txBody>
          <a:bodyPr/>
          <a:lstStyle/>
          <a:p>
            <a:r>
              <a:rPr lang="lt-LT" err="1"/>
              <a:t>Click</a:t>
            </a:r>
            <a:r>
              <a:rPr lang="lt-LT"/>
              <a:t> to </a:t>
            </a:r>
            <a:r>
              <a:rPr lang="lt-LT" err="1"/>
              <a:t>edit</a:t>
            </a:r>
            <a:r>
              <a:rPr lang="lt-LT"/>
              <a:t> </a:t>
            </a:r>
            <a:r>
              <a:rPr lang="lt-LT" err="1"/>
              <a:t>Master</a:t>
            </a:r>
            <a:r>
              <a:rPr lang="lt-LT"/>
              <a:t> </a:t>
            </a:r>
            <a:r>
              <a:rPr lang="lt-LT" err="1"/>
              <a:t>title</a:t>
            </a:r>
            <a:r>
              <a:rPr lang="lt-LT"/>
              <a:t> </a:t>
            </a:r>
            <a:r>
              <a:rPr lang="lt-LT" err="1"/>
              <a:t>style</a:t>
            </a:r>
            <a:endParaRPr lang="en-US"/>
          </a:p>
        </p:txBody>
      </p:sp>
      <p:sp>
        <p:nvSpPr>
          <p:cNvPr id="6" name="Text Placeholder 5"/>
          <p:cNvSpPr>
            <a:spLocks noGrp="1"/>
          </p:cNvSpPr>
          <p:nvPr>
            <p:ph type="body" sz="quarter" idx="12"/>
          </p:nvPr>
        </p:nvSpPr>
        <p:spPr>
          <a:xfrm>
            <a:off x="838200" y="2512405"/>
            <a:ext cx="9053945" cy="3597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Tree>
    <p:extLst>
      <p:ext uri="{BB962C8B-B14F-4D97-AF65-F5344CB8AC3E}">
        <p14:creationId xmlns:p14="http://schemas.microsoft.com/office/powerpoint/2010/main" val="1191197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veikslėlis ir tekstas">
    <p:spTree>
      <p:nvGrpSpPr>
        <p:cNvPr id="1" name=""/>
        <p:cNvGrpSpPr/>
        <p:nvPr/>
      </p:nvGrpSpPr>
      <p:grpSpPr>
        <a:xfrm>
          <a:off x="0" y="0"/>
          <a:ext cx="0" cy="0"/>
          <a:chOff x="0" y="0"/>
          <a:chExt cx="0" cy="0"/>
        </a:xfrm>
      </p:grpSpPr>
      <p:sp>
        <p:nvSpPr>
          <p:cNvPr id="2" name="Title 1"/>
          <p:cNvSpPr>
            <a:spLocks noGrp="1"/>
          </p:cNvSpPr>
          <p:nvPr>
            <p:ph type="title"/>
          </p:nvPr>
        </p:nvSpPr>
        <p:spPr>
          <a:xfrm>
            <a:off x="4176591" y="1392063"/>
            <a:ext cx="6796209" cy="1216922"/>
          </a:xfrm>
        </p:spPr>
        <p:txBody>
          <a:bodyPr anchor="b"/>
          <a:lstStyle/>
          <a:p>
            <a:r>
              <a:rPr lang="en-US"/>
              <a:t>Click to edit Master title style</a:t>
            </a:r>
          </a:p>
        </p:txBody>
      </p:sp>
      <p:sp>
        <p:nvSpPr>
          <p:cNvPr id="10" name="Text Placeholder 9"/>
          <p:cNvSpPr>
            <a:spLocks noGrp="1"/>
          </p:cNvSpPr>
          <p:nvPr>
            <p:ph type="body" sz="quarter" idx="14"/>
          </p:nvPr>
        </p:nvSpPr>
        <p:spPr>
          <a:xfrm>
            <a:off x="4176568" y="2909455"/>
            <a:ext cx="6796088" cy="3178897"/>
          </a:xfrm>
        </p:spPr>
        <p:txBody>
          <a:bodyPr>
            <a:normAutofit/>
          </a:bodyPr>
          <a:lstStyle>
            <a:lvl1pPr>
              <a:defRPr sz="2000"/>
            </a:lvl1pPr>
          </a:lstStyle>
          <a:p>
            <a:pPr lvl="0"/>
            <a:r>
              <a:rPr lang="en-US"/>
              <a:t>Click to edit Master text styles</a:t>
            </a:r>
          </a:p>
        </p:txBody>
      </p:sp>
      <p:sp>
        <p:nvSpPr>
          <p:cNvPr id="8" name="Picture Placeholder 7"/>
          <p:cNvSpPr>
            <a:spLocks noGrp="1"/>
          </p:cNvSpPr>
          <p:nvPr>
            <p:ph type="pic" sz="quarter" idx="13"/>
          </p:nvPr>
        </p:nvSpPr>
        <p:spPr>
          <a:xfrm>
            <a:off x="0" y="7938"/>
            <a:ext cx="3035300" cy="6842125"/>
          </a:xfrm>
        </p:spPr>
        <p:txBody>
          <a:bodyPr/>
          <a:lstStyle/>
          <a:p>
            <a:endParaRPr lang="en-US"/>
          </a:p>
        </p:txBody>
      </p:sp>
    </p:spTree>
    <p:extLst>
      <p:ext uri="{BB962C8B-B14F-4D97-AF65-F5344CB8AC3E}">
        <p14:creationId xmlns:p14="http://schemas.microsoft.com/office/powerpoint/2010/main" val="926515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5" name="Rectangle 4"/>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stretch>
            <a:fillRect/>
          </a:stretch>
        </p:blipFill>
        <p:spPr>
          <a:xfrm>
            <a:off x="10163004" y="5874868"/>
            <a:ext cx="1447800" cy="444500"/>
          </a:xfrm>
          <a:prstGeom prst="rect">
            <a:avLst/>
          </a:prstGeom>
        </p:spPr>
      </p:pic>
    </p:spTree>
    <p:extLst>
      <p:ext uri="{BB962C8B-B14F-4D97-AF65-F5344CB8AC3E}">
        <p14:creationId xmlns:p14="http://schemas.microsoft.com/office/powerpoint/2010/main" val="541731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2">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9943144" y="4727407"/>
            <a:ext cx="1943100" cy="1765468"/>
          </a:xfrm>
          <a:noFill/>
          <a:ln>
            <a:noFill/>
          </a:ln>
        </p:spPr>
        <p:txBody>
          <a:bodyPr anchor="b">
            <a:normAutofit/>
          </a:bodyPr>
          <a:lstStyle>
            <a:lvl1pPr algn="r">
              <a:defRPr sz="9600" b="1">
                <a:solidFill>
                  <a:schemeClr val="tx1"/>
                </a:solidFill>
                <a:latin typeface="GT Walsheim" charset="0"/>
                <a:ea typeface="GT Walsheim" charset="0"/>
                <a:cs typeface="GT Walsheim" charset="0"/>
              </a:defRPr>
            </a:lvl1pPr>
          </a:lstStyle>
          <a:p>
            <a:pPr lvl="0"/>
            <a:r>
              <a:rPr lang="en-US"/>
              <a:t>1</a:t>
            </a:r>
          </a:p>
        </p:txBody>
      </p:sp>
      <p:sp>
        <p:nvSpPr>
          <p:cNvPr id="5"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6" name="Rectangle 5"/>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552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a:p>
        </p:txBody>
      </p:sp>
      <p:sp>
        <p:nvSpPr>
          <p:cNvPr id="5"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6" name="Rectangle 5"/>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8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3.emf"/><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715787"/>
            <a:ext cx="8929255"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838200" y="2276475"/>
            <a:ext cx="8929255" cy="3148965"/>
          </a:xfrm>
          <a:prstGeom prst="rect">
            <a:avLst/>
          </a:prstGeom>
        </p:spPr>
        <p:txBody>
          <a:bodyPr vert="horz" lIns="91440" tIns="45720" rIns="91440" bIns="45720" rtlCol="0">
            <a:normAutofit/>
          </a:bodyPr>
          <a:lstStyle/>
          <a:p>
            <a:pPr lvl="0"/>
            <a:r>
              <a:rPr lang="en-US"/>
              <a:t>Click to edit Master text styles</a:t>
            </a:r>
          </a:p>
        </p:txBody>
      </p:sp>
      <p:sp>
        <p:nvSpPr>
          <p:cNvPr id="8" name="Footer Placeholder 4"/>
          <p:cNvSpPr txBox="1">
            <a:spLocks/>
          </p:cNvSpPr>
          <p:nvPr userDrawn="1"/>
        </p:nvSpPr>
        <p:spPr>
          <a:xfrm>
            <a:off x="6770747" y="6356350"/>
            <a:ext cx="3714374" cy="365125"/>
          </a:xfrm>
          <a:prstGeom prst="rect">
            <a:avLst/>
          </a:prstGeom>
        </p:spPr>
        <p:txBody>
          <a:bodyPr vert="horz" lIns="91440" tIns="45720" rIns="91440" bIns="45720" rtlCol="0" anchor="ctr"/>
          <a:lstStyle>
            <a:defPPr>
              <a:defRPr lang="lt-LT"/>
            </a:defPPr>
            <a:lvl1pPr marL="0" algn="ctr" defTabSz="914400" rtl="0" eaLnBrk="1" latinLnBrk="0" hangingPunct="1">
              <a:defRPr sz="1200" kern="1200">
                <a:solidFill>
                  <a:schemeClr val="bg1">
                    <a:lumMod val="50000"/>
                  </a:schemeClr>
                </a:solidFill>
                <a:latin typeface="GT Walsheim" charset="0"/>
                <a:ea typeface="GT Walsheim" charset="0"/>
                <a:cs typeface="GT Walshei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1" name="Picture 10"/>
          <p:cNvPicPr>
            <a:picLocks noChangeAspect="1"/>
          </p:cNvPicPr>
          <p:nvPr userDrawn="1"/>
        </p:nvPicPr>
        <p:blipFill>
          <a:blip r:embed="rId25"/>
          <a:stretch>
            <a:fillRect/>
          </a:stretch>
        </p:blipFill>
        <p:spPr>
          <a:xfrm>
            <a:off x="10163004" y="521818"/>
            <a:ext cx="1447800" cy="444500"/>
          </a:xfrm>
          <a:prstGeom prst="rect">
            <a:avLst/>
          </a:prstGeom>
        </p:spPr>
      </p:pic>
      <p:sp>
        <p:nvSpPr>
          <p:cNvPr id="4" name="Skaidrės numerio vietos rezervavimo ženklas 3">
            <a:extLst>
              <a:ext uri="{FF2B5EF4-FFF2-40B4-BE49-F238E27FC236}">
                <a16:creationId xmlns:a16="http://schemas.microsoft.com/office/drawing/2014/main" id="{300C6E9E-961C-988F-2861-23D0F5396F69}"/>
              </a:ext>
            </a:extLst>
          </p:cNvPr>
          <p:cNvSpPr>
            <a:spLocks noGrp="1"/>
          </p:cNvSpPr>
          <p:nvPr>
            <p:ph type="sldNum" sz="quarter" idx="4"/>
          </p:nvPr>
        </p:nvSpPr>
        <p:spPr>
          <a:xfrm>
            <a:off x="8469745" y="6276976"/>
            <a:ext cx="2884055" cy="444500"/>
          </a:xfrm>
          <a:prstGeom prst="rect">
            <a:avLst/>
          </a:prstGeom>
        </p:spPr>
        <p:txBody>
          <a:bodyPr vert="horz" lIns="91440" tIns="45720" rIns="91440" bIns="45720" rtlCol="0" anchor="ctr"/>
          <a:lstStyle>
            <a:lvl1pPr algn="r">
              <a:defRPr sz="1200">
                <a:solidFill>
                  <a:schemeClr val="tx1">
                    <a:tint val="75000"/>
                  </a:schemeClr>
                </a:solidFill>
              </a:defRPr>
            </a:lvl1pPr>
          </a:lstStyle>
          <a:p>
            <a:fld id="{7FD8F64C-4DFF-4EDB-9C67-D40881C43EFB}" type="slidenum">
              <a:rPr lang="lt-LT" smtClean="0"/>
              <a:t>‹#›</a:t>
            </a:fld>
            <a:endParaRPr lang="lt-LT" dirty="0"/>
          </a:p>
        </p:txBody>
      </p:sp>
    </p:spTree>
    <p:extLst>
      <p:ext uri="{BB962C8B-B14F-4D97-AF65-F5344CB8AC3E}">
        <p14:creationId xmlns:p14="http://schemas.microsoft.com/office/powerpoint/2010/main" val="816527060"/>
      </p:ext>
    </p:extLst>
  </p:cSld>
  <p:clrMap bg1="lt1" tx1="dk1" bg2="lt2" tx2="dk2" accent1="accent1" accent2="accent2" accent3="accent3" accent4="accent4" accent5="accent5" accent6="accent6" hlink="hlink" folHlink="folHlink"/>
  <p:sldLayoutIdLst>
    <p:sldLayoutId id="2147483653" r:id="rId1"/>
    <p:sldLayoutId id="2147483676" r:id="rId2"/>
    <p:sldLayoutId id="2147483678" r:id="rId3"/>
    <p:sldLayoutId id="2147483683" r:id="rId4"/>
    <p:sldLayoutId id="2147483709" r:id="rId5"/>
    <p:sldLayoutId id="2147483654" r:id="rId6"/>
    <p:sldLayoutId id="2147483655" r:id="rId7"/>
    <p:sldLayoutId id="2147483680" r:id="rId8"/>
    <p:sldLayoutId id="2147483677" r:id="rId9"/>
    <p:sldLayoutId id="2147483656" r:id="rId10"/>
    <p:sldLayoutId id="2147483658" r:id="rId11"/>
    <p:sldLayoutId id="2147483684" r:id="rId12"/>
    <p:sldLayoutId id="2147483679" r:id="rId13"/>
    <p:sldLayoutId id="2147483685" r:id="rId14"/>
    <p:sldLayoutId id="2147483686" r:id="rId15"/>
    <p:sldLayoutId id="2147483730" r:id="rId16"/>
    <p:sldLayoutId id="2147483731" r:id="rId17"/>
    <p:sldLayoutId id="2147483734" r:id="rId18"/>
    <p:sldLayoutId id="2147483735" r:id="rId19"/>
    <p:sldLayoutId id="2147483659" r:id="rId20"/>
    <p:sldLayoutId id="2147483687" r:id="rId21"/>
    <p:sldLayoutId id="2147483688" r:id="rId22"/>
    <p:sldLayoutId id="2147483682" r:id="rId23"/>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 typeface="Arial"/>
        <a:buNone/>
        <a:defRPr sz="2000" kern="1200">
          <a:solidFill>
            <a:schemeClr val="bg1">
              <a:lumMod val="50000"/>
            </a:schemeClr>
          </a:solidFill>
          <a:latin typeface="Arial" charset="0"/>
          <a:ea typeface="Arial" charset="0"/>
          <a:cs typeface="Arial" charset="0"/>
        </a:defRPr>
      </a:lvl1pPr>
      <a:lvl2pPr marL="457200" indent="0" algn="l" defTabSz="914400" rtl="0" eaLnBrk="1" latinLnBrk="0" hangingPunct="1">
        <a:lnSpc>
          <a:spcPct val="90000"/>
        </a:lnSpc>
        <a:spcBef>
          <a:spcPts val="500"/>
        </a:spcBef>
        <a:buFont typeface="Arial"/>
        <a:buNone/>
        <a:defRPr sz="2000" kern="1200">
          <a:solidFill>
            <a:schemeClr val="bg1">
              <a:lumMod val="50000"/>
            </a:schemeClr>
          </a:solidFill>
          <a:latin typeface="GT Walsheim" charset="0"/>
          <a:ea typeface="GT Walsheim" charset="0"/>
          <a:cs typeface="GT Walsheim" charset="0"/>
        </a:defRPr>
      </a:lvl2pPr>
      <a:lvl3pPr marL="914400" indent="0" algn="l" defTabSz="914400" rtl="0" eaLnBrk="1" latinLnBrk="0" hangingPunct="1">
        <a:lnSpc>
          <a:spcPct val="90000"/>
        </a:lnSpc>
        <a:spcBef>
          <a:spcPts val="500"/>
        </a:spcBef>
        <a:buFont typeface="Arial"/>
        <a:buNone/>
        <a:defRPr sz="1800" kern="1200">
          <a:solidFill>
            <a:schemeClr val="bg1">
              <a:lumMod val="50000"/>
            </a:schemeClr>
          </a:solidFill>
          <a:latin typeface="GT Walsheim" charset="0"/>
          <a:ea typeface="GT Walsheim" charset="0"/>
          <a:cs typeface="GT Walsheim" charset="0"/>
        </a:defRPr>
      </a:lvl3pPr>
      <a:lvl4pPr marL="13716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4pPr>
      <a:lvl5pPr marL="18288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 userDrawn="1">
          <p15:clr>
            <a:srgbClr val="F26B43"/>
          </p15:clr>
        </p15:guide>
        <p15:guide id="2" userDrawn="1">
          <p15:clr>
            <a:srgbClr val="F26B43"/>
          </p15:clr>
        </p15:guide>
        <p15:guide id="3" pos="5768" userDrawn="1">
          <p15:clr>
            <a:srgbClr val="F26B43"/>
          </p15:clr>
        </p15:guide>
        <p15:guide id="4" pos="1912" userDrawn="1">
          <p15:clr>
            <a:srgbClr val="F26B43"/>
          </p15:clr>
        </p15:guide>
        <p15:guide id="5" pos="3840" userDrawn="1">
          <p15:clr>
            <a:srgbClr val="F26B43"/>
          </p15:clr>
        </p15:guide>
        <p15:guide id="6" pos="7680" userDrawn="1">
          <p15:clr>
            <a:srgbClr val="F26B43"/>
          </p15:clr>
        </p15:guide>
        <p15:guide id="7" orient="horz" pos="1434" userDrawn="1">
          <p15:clr>
            <a:srgbClr val="F26B43"/>
          </p15:clr>
        </p15:guide>
        <p15:guide id="8" orient="horz" pos="2886" userDrawn="1">
          <p15:clr>
            <a:srgbClr val="F26B43"/>
          </p15:clr>
        </p15:guide>
        <p15:guide id="9" orient="horz" pos="431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5"/>
          <a:stretch>
            <a:fillRect/>
          </a:stretch>
        </p:blipFill>
        <p:spPr>
          <a:xfrm>
            <a:off x="10163004" y="521818"/>
            <a:ext cx="1447800" cy="444500"/>
          </a:xfrm>
          <a:prstGeom prst="rect">
            <a:avLst/>
          </a:prstGeom>
        </p:spPr>
      </p:pic>
      <p:sp>
        <p:nvSpPr>
          <p:cNvPr id="2" name="Title Placeholder 1"/>
          <p:cNvSpPr>
            <a:spLocks noGrp="1"/>
          </p:cNvSpPr>
          <p:nvPr>
            <p:ph type="title"/>
          </p:nvPr>
        </p:nvSpPr>
        <p:spPr>
          <a:xfrm>
            <a:off x="838200" y="715787"/>
            <a:ext cx="8929255"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838200" y="2276475"/>
            <a:ext cx="8929255" cy="3148965"/>
          </a:xfrm>
          <a:prstGeom prst="rect">
            <a:avLst/>
          </a:prstGeom>
        </p:spPr>
        <p:txBody>
          <a:bodyPr vert="horz" lIns="91440" tIns="45720" rIns="91440" bIns="45720" rtlCol="0">
            <a:normAutofit/>
          </a:bodyPr>
          <a:lstStyle/>
          <a:p>
            <a:pPr lvl="0"/>
            <a:r>
              <a:rPr lang="en-US"/>
              <a:t>Click to edit Master text styles</a:t>
            </a:r>
          </a:p>
        </p:txBody>
      </p:sp>
      <p:sp>
        <p:nvSpPr>
          <p:cNvPr id="8" name="Footer Placeholder 4"/>
          <p:cNvSpPr txBox="1">
            <a:spLocks/>
          </p:cNvSpPr>
          <p:nvPr userDrawn="1"/>
        </p:nvSpPr>
        <p:spPr>
          <a:xfrm>
            <a:off x="6770747" y="6356350"/>
            <a:ext cx="3714374" cy="365125"/>
          </a:xfrm>
          <a:prstGeom prst="rect">
            <a:avLst/>
          </a:prstGeom>
        </p:spPr>
        <p:txBody>
          <a:bodyPr vert="horz" lIns="91440" tIns="45720" rIns="91440" bIns="45720" rtlCol="0" anchor="ctr"/>
          <a:lstStyle>
            <a:defPPr>
              <a:defRPr lang="lt-LT"/>
            </a:defPPr>
            <a:lvl1pPr marL="0" algn="ctr" defTabSz="914400" rtl="0" eaLnBrk="1" latinLnBrk="0" hangingPunct="1">
              <a:defRPr sz="1200" kern="1200">
                <a:solidFill>
                  <a:schemeClr val="bg1">
                    <a:lumMod val="50000"/>
                  </a:schemeClr>
                </a:solidFill>
                <a:latin typeface="GT Walsheim" charset="0"/>
                <a:ea typeface="GT Walsheim" charset="0"/>
                <a:cs typeface="GT Walshei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735781907"/>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32" r:id="rId16"/>
    <p:sldLayoutId id="2147483733" r:id="rId17"/>
    <p:sldLayoutId id="2147483736" r:id="rId18"/>
    <p:sldLayoutId id="2147483737" r:id="rId19"/>
    <p:sldLayoutId id="2147483726" r:id="rId20"/>
    <p:sldLayoutId id="2147483727" r:id="rId21"/>
    <p:sldLayoutId id="2147483728" r:id="rId22"/>
    <p:sldLayoutId id="2147483729" r:id="rId23"/>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 typeface="Arial"/>
        <a:buNone/>
        <a:defRPr sz="2000" kern="1200">
          <a:solidFill>
            <a:schemeClr val="tx1"/>
          </a:solidFill>
          <a:latin typeface="Arial" charset="0"/>
          <a:ea typeface="Arial" charset="0"/>
          <a:cs typeface="Arial" charset="0"/>
        </a:defRPr>
      </a:lvl1pPr>
      <a:lvl2pPr marL="457200" indent="0" algn="l" defTabSz="914400" rtl="0" eaLnBrk="1" latinLnBrk="0" hangingPunct="1">
        <a:lnSpc>
          <a:spcPct val="90000"/>
        </a:lnSpc>
        <a:spcBef>
          <a:spcPts val="500"/>
        </a:spcBef>
        <a:buFont typeface="Arial"/>
        <a:buNone/>
        <a:defRPr sz="2000" kern="1200">
          <a:solidFill>
            <a:schemeClr val="bg1">
              <a:lumMod val="50000"/>
            </a:schemeClr>
          </a:solidFill>
          <a:latin typeface="GT Walsheim" charset="0"/>
          <a:ea typeface="GT Walsheim" charset="0"/>
          <a:cs typeface="GT Walsheim" charset="0"/>
        </a:defRPr>
      </a:lvl2pPr>
      <a:lvl3pPr marL="914400" indent="0" algn="l" defTabSz="914400" rtl="0" eaLnBrk="1" latinLnBrk="0" hangingPunct="1">
        <a:lnSpc>
          <a:spcPct val="90000"/>
        </a:lnSpc>
        <a:spcBef>
          <a:spcPts val="500"/>
        </a:spcBef>
        <a:buFont typeface="Arial"/>
        <a:buNone/>
        <a:defRPr sz="1800" kern="1200">
          <a:solidFill>
            <a:schemeClr val="bg1">
              <a:lumMod val="50000"/>
            </a:schemeClr>
          </a:solidFill>
          <a:latin typeface="GT Walsheim" charset="0"/>
          <a:ea typeface="GT Walsheim" charset="0"/>
          <a:cs typeface="GT Walsheim" charset="0"/>
        </a:defRPr>
      </a:lvl3pPr>
      <a:lvl4pPr marL="13716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4pPr>
      <a:lvl5pPr marL="18288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
          <p15:clr>
            <a:srgbClr val="F26B43"/>
          </p15:clr>
        </p15:guide>
        <p15:guide id="2">
          <p15:clr>
            <a:srgbClr val="F26B43"/>
          </p15:clr>
        </p15:guide>
        <p15:guide id="3" pos="5768">
          <p15:clr>
            <a:srgbClr val="F26B43"/>
          </p15:clr>
        </p15:guide>
        <p15:guide id="4" pos="1912">
          <p15:clr>
            <a:srgbClr val="F26B43"/>
          </p15:clr>
        </p15:guide>
        <p15:guide id="5" pos="3840">
          <p15:clr>
            <a:srgbClr val="F26B43"/>
          </p15:clr>
        </p15:guide>
        <p15:guide id="6" pos="7680">
          <p15:clr>
            <a:srgbClr val="F26B43"/>
          </p15:clr>
        </p15:guide>
        <p15:guide id="7" orient="horz" pos="1434">
          <p15:clr>
            <a:srgbClr val="F26B43"/>
          </p15:clr>
        </p15:guide>
        <p15:guide id="8" orient="horz" pos="2886">
          <p15:clr>
            <a:srgbClr val="F26B43"/>
          </p15:clr>
        </p15:guide>
        <p15:guide id="9" orient="horz" pos="431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5.xml"/><Relationship Id="rId5" Type="http://schemas.microsoft.com/office/2007/relationships/hdphoto" Target="../media/hdphoto5.wdp"/><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5.xml"/><Relationship Id="rId5" Type="http://schemas.microsoft.com/office/2007/relationships/hdphoto" Target="../media/hdphoto10.wdp"/><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microsoft.com/office/2007/relationships/hdphoto" Target="../media/hdphoto14.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3.png"/><Relationship Id="rId1" Type="http://schemas.openxmlformats.org/officeDocument/2006/relationships/slideLayout" Target="../slideLayouts/slideLayout5.xml"/><Relationship Id="rId5" Type="http://schemas.microsoft.com/office/2007/relationships/hdphoto" Target="../media/hdphoto16.wdp"/><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5.xml"/><Relationship Id="rId4" Type="http://schemas.microsoft.com/office/2007/relationships/hdphoto" Target="../media/hdphoto21.wdp"/></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8" Type="http://schemas.openxmlformats.org/officeDocument/2006/relationships/hyperlink" Target="http://theprofessionalspoint.blogspot.com/2019/03/advantages-and-disadvantages-of-t-sne.html" TargetMode="External"/><Relationship Id="rId3" Type="http://schemas.openxmlformats.org/officeDocument/2006/relationships/hyperlink" Target="https://analyticsindiamag.com/how-to-use-t-sne-for-dimensionality-reduction/#:~:text=t-SNE%20is%20a%20technique,data%20is%20very%20high%20dimensional" TargetMode="External"/><Relationship Id="rId7" Type="http://schemas.openxmlformats.org/officeDocument/2006/relationships/hyperlink" Target="https://towardsdatascience.com/t-sne-clearly-explained-d84c537f53a#:~:text=t-SNE%20is%20mostly%20used,when%20dealing%20with%20CNN%20networks" TargetMode="External"/><Relationship Id="rId2" Type="http://schemas.openxmlformats.org/officeDocument/2006/relationships/hyperlink" Target="http://doi.org/10.23915/distill.00002" TargetMode="External"/><Relationship Id="rId1" Type="http://schemas.openxmlformats.org/officeDocument/2006/relationships/slideLayout" Target="../slideLayouts/slideLayout5.xml"/><Relationship Id="rId6" Type="http://schemas.openxmlformats.org/officeDocument/2006/relationships/hyperlink" Target="https://blog.paperspace.com/dimension-reduction-with-t-sne/" TargetMode="External"/><Relationship Id="rId5" Type="http://schemas.openxmlformats.org/officeDocument/2006/relationships/hyperlink" Target="https://sonraianalytics.com/what-is-tsne/#:~:text=T-distributed%20Stochastic%20Neighbourhood%20Embedding,in%202%20or%203%20dimensions" TargetMode="External"/><Relationship Id="rId4" Type="http://schemas.openxmlformats.org/officeDocument/2006/relationships/hyperlink" Target="https://medium.com/analytics-vidhya/pca-vs-t-sne-17bcd882bf3d#:~:text=t%2DSNE(T%2D%20distributed%20Stochastic%20Neighbor%20Embedding)%3A&amp;text=One%20of%20the%20most%20major,large%20pairwise%20distance%20maximize%20variance.&amp;text=It%20takes%20a%20set%20of,it%20into%20low%20dimensional%20data"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s://firiuza.medium.com/vantage-point-tree-does-careful-selection-of-vantage-point-make-sense-c74bbd6d77e9" TargetMode="External"/><Relationship Id="rId3" Type="http://schemas.openxmlformats.org/officeDocument/2006/relationships/hyperlink" Target="https://www.enjoyalgorithms.com/blog/tsne-algorithm-in-ml" TargetMode="External"/><Relationship Id="rId7" Type="http://schemas.openxmlformats.org/officeDocument/2006/relationships/hyperlink" Target="https://arxiv.org/pdf/1909.13322.pdf#:~:text=Simply%20put%2C%20the%20crowding%20issue,causes%20points%20to%20be%20crowded" TargetMode="External"/><Relationship Id="rId2" Type="http://schemas.openxmlformats.org/officeDocument/2006/relationships/hyperlink" Target="https://crunchingthedata.com/when-to-use-t-sne/" TargetMode="External"/><Relationship Id="rId1" Type="http://schemas.openxmlformats.org/officeDocument/2006/relationships/slideLayout" Target="../slideLayouts/slideLayout5.xml"/><Relationship Id="rId6" Type="http://schemas.openxmlformats.org/officeDocument/2006/relationships/hyperlink" Target="https://ieeexplore.ieee.org/document/9213365" TargetMode="External"/><Relationship Id="rId5" Type="http://schemas.openxmlformats.org/officeDocument/2006/relationships/hyperlink" Target="https://www.oreilly.com/content/an-illustrated-introduction-to-the-t-sne-algorithm/" TargetMode="External"/><Relationship Id="rId4" Type="http://schemas.openxmlformats.org/officeDocument/2006/relationships/hyperlink" Target="https://www.analyticsvidhya.com/blog/2017/01/t-sne-implementation-r-pyth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C30D-03C8-892D-B12F-823D731A7EA6}"/>
              </a:ext>
            </a:extLst>
          </p:cNvPr>
          <p:cNvSpPr>
            <a:spLocks noGrp="1"/>
          </p:cNvSpPr>
          <p:nvPr>
            <p:ph type="ctrTitle"/>
          </p:nvPr>
        </p:nvSpPr>
        <p:spPr>
          <a:xfrm>
            <a:off x="2036957" y="2972404"/>
            <a:ext cx="8675973" cy="2305050"/>
          </a:xfrm>
        </p:spPr>
        <p:txBody>
          <a:bodyPr/>
          <a:lstStyle/>
          <a:p>
            <a:pPr algn="ctr"/>
            <a:r>
              <a:rPr lang="en-GB">
                <a:latin typeface="Times New Roman"/>
                <a:cs typeface="Arial"/>
              </a:rPr>
              <a:t>t – SNE METODO PRISTATYMAS</a:t>
            </a:r>
            <a:endParaRPr lang="en-US"/>
          </a:p>
        </p:txBody>
      </p:sp>
      <p:cxnSp>
        <p:nvCxnSpPr>
          <p:cNvPr id="3" name="Straight Arrow Connector 2">
            <a:extLst>
              <a:ext uri="{FF2B5EF4-FFF2-40B4-BE49-F238E27FC236}">
                <a16:creationId xmlns:a16="http://schemas.microsoft.com/office/drawing/2014/main" id="{5CCA86E6-C3C7-69BA-38C7-F4FEE1286048}"/>
              </a:ext>
            </a:extLst>
          </p:cNvPr>
          <p:cNvCxnSpPr>
            <a:cxnSpLocks/>
          </p:cNvCxnSpPr>
          <p:nvPr/>
        </p:nvCxnSpPr>
        <p:spPr>
          <a:xfrm>
            <a:off x="2027744" y="3574933"/>
            <a:ext cx="2698897" cy="0"/>
          </a:xfrm>
          <a:prstGeom prst="straightConnector1">
            <a:avLst/>
          </a:prstGeom>
          <a:ln w="190500">
            <a:solidFill>
              <a:schemeClr val="bg1"/>
            </a:solidFill>
          </a:ln>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FB73B5EA-5BCE-988D-D511-D03865BE2068}"/>
              </a:ext>
            </a:extLst>
          </p:cNvPr>
          <p:cNvSpPr txBox="1"/>
          <p:nvPr/>
        </p:nvSpPr>
        <p:spPr>
          <a:xfrm flipH="1">
            <a:off x="5824331" y="5595506"/>
            <a:ext cx="5844207" cy="646331"/>
          </a:xfrm>
          <a:prstGeom prst="rect">
            <a:avLst/>
          </a:prstGeom>
          <a:noFill/>
        </p:spPr>
        <p:txBody>
          <a:bodyPr wrap="square" rtlCol="0">
            <a:spAutoFit/>
          </a:bodyPr>
          <a:lstStyle/>
          <a:p>
            <a:pPr algn="r"/>
            <a:r>
              <a:rPr lang="lt-LT">
                <a:solidFill>
                  <a:schemeClr val="accent4">
                    <a:lumMod val="50000"/>
                  </a:schemeClr>
                </a:solidFill>
                <a:latin typeface="Times New Roman" panose="02020603050405020304" pitchFamily="18" charset="0"/>
                <a:cs typeface="Times New Roman" panose="02020603050405020304" pitchFamily="18" charset="0"/>
              </a:rPr>
              <a:t>Ugnė </a:t>
            </a:r>
            <a:r>
              <a:rPr lang="lt-LT" err="1">
                <a:solidFill>
                  <a:schemeClr val="accent4">
                    <a:lumMod val="50000"/>
                  </a:schemeClr>
                </a:solidFill>
                <a:latin typeface="Times New Roman" panose="02020603050405020304" pitchFamily="18" charset="0"/>
                <a:cs typeface="Times New Roman" panose="02020603050405020304" pitchFamily="18" charset="0"/>
              </a:rPr>
              <a:t>Kniukštaitė</a:t>
            </a:r>
            <a:r>
              <a:rPr lang="lt-LT">
                <a:solidFill>
                  <a:schemeClr val="accent4">
                    <a:lumMod val="50000"/>
                  </a:schemeClr>
                </a:solidFill>
                <a:latin typeface="Times New Roman" panose="02020603050405020304" pitchFamily="18" charset="0"/>
                <a:cs typeface="Times New Roman" panose="02020603050405020304" pitchFamily="18" charset="0"/>
              </a:rPr>
              <a:t>, Simona Gelžinytė, Rugilė Bagdonaitė</a:t>
            </a:r>
          </a:p>
          <a:p>
            <a:pPr algn="r"/>
            <a:r>
              <a:rPr lang="lt-LT">
                <a:solidFill>
                  <a:schemeClr val="accent4">
                    <a:lumMod val="50000"/>
                  </a:schemeClr>
                </a:solidFill>
                <a:latin typeface="Times New Roman" panose="02020603050405020304" pitchFamily="18" charset="0"/>
                <a:cs typeface="Times New Roman" panose="02020603050405020304" pitchFamily="18" charset="0"/>
              </a:rPr>
              <a:t>Duomenų mokslas, 3 kursas </a:t>
            </a:r>
          </a:p>
        </p:txBody>
      </p:sp>
    </p:spTree>
    <p:extLst>
      <p:ext uri="{BB962C8B-B14F-4D97-AF65-F5344CB8AC3E}">
        <p14:creationId xmlns:p14="http://schemas.microsoft.com/office/powerpoint/2010/main" val="2832885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73E71C6-17B8-E2A0-4A3C-8C8985CEAF62}"/>
              </a:ext>
            </a:extLst>
          </p:cNvPr>
          <p:cNvSpPr>
            <a:spLocks noGrp="1"/>
          </p:cNvSpPr>
          <p:nvPr>
            <p:ph type="title"/>
          </p:nvPr>
        </p:nvSpPr>
        <p:spPr>
          <a:xfrm>
            <a:off x="838200" y="1186842"/>
            <a:ext cx="9813758" cy="1126868"/>
          </a:xfrm>
        </p:spPr>
        <p:txBody>
          <a:bodyPr>
            <a:normAutofit/>
          </a:bodyPr>
          <a:lstStyle/>
          <a:p>
            <a:r>
              <a:rPr lang="lt-LT">
                <a:latin typeface="Times New Roman" panose="02020603050405020304" pitchFamily="18" charset="0"/>
                <a:cs typeface="Times New Roman" panose="02020603050405020304" pitchFamily="18" charset="0"/>
              </a:rPr>
              <a:t>Paprasčiausias algoritmo paaiškinimas</a:t>
            </a:r>
          </a:p>
        </p:txBody>
      </p:sp>
      <p:sp>
        <p:nvSpPr>
          <p:cNvPr id="3" name="Teksto vietos rezervavimo ženklas 2">
            <a:extLst>
              <a:ext uri="{FF2B5EF4-FFF2-40B4-BE49-F238E27FC236}">
                <a16:creationId xmlns:a16="http://schemas.microsoft.com/office/drawing/2014/main" id="{428B40A1-F4A7-9595-08FE-A0C5F394EB09}"/>
              </a:ext>
            </a:extLst>
          </p:cNvPr>
          <p:cNvSpPr>
            <a:spLocks noGrp="1"/>
          </p:cNvSpPr>
          <p:nvPr>
            <p:ph type="body" sz="quarter" idx="12"/>
          </p:nvPr>
        </p:nvSpPr>
        <p:spPr>
          <a:xfrm>
            <a:off x="838200" y="2313710"/>
            <a:ext cx="9308690" cy="3796145"/>
          </a:xfrm>
        </p:spPr>
        <p:txBody>
          <a:bodyPr>
            <a:normAutofit/>
          </a:bodyPr>
          <a:lstStyle/>
          <a:p>
            <a:pPr algn="just"/>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Pirma yra apskaičiuojamos tikimybės tarp taškų, kurios atspindi taškų panašumą. </a:t>
            </a:r>
            <a:r>
              <a:rPr lang="lt-LT" sz="2400">
                <a:solidFill>
                  <a:srgbClr val="000000"/>
                </a:solidFill>
                <a:effectLst/>
                <a:latin typeface="Times New Roman" panose="02020603050405020304" pitchFamily="18" charset="0"/>
                <a:cs typeface="Times New Roman" panose="02020603050405020304" pitchFamily="18" charset="0"/>
              </a:rPr>
              <a:t>Taškai </a:t>
            </a:r>
            <a:r>
              <a:rPr lang="lt-LT" sz="2400" err="1">
                <a:solidFill>
                  <a:srgbClr val="000000"/>
                </a:solidFill>
                <a:effectLst/>
                <a:latin typeface="Times New Roman" panose="02020603050405020304" pitchFamily="18" charset="0"/>
                <a:cs typeface="Times New Roman" panose="02020603050405020304" pitchFamily="18" charset="0"/>
              </a:rPr>
              <a:t>mažesniose</a:t>
            </a:r>
            <a:r>
              <a:rPr lang="lt-LT" sz="2400">
                <a:solidFill>
                  <a:srgbClr val="000000"/>
                </a:solidFill>
                <a:effectLst/>
                <a:latin typeface="Times New Roman" panose="02020603050405020304" pitchFamily="18" charset="0"/>
                <a:cs typeface="Times New Roman" panose="02020603050405020304" pitchFamily="18" charset="0"/>
              </a:rPr>
              <a:t> dimensijos atidedami tol, kol pasiekiama mažiausia </a:t>
            </a:r>
            <a:r>
              <a:rPr lang="lt-LT" sz="2400" err="1">
                <a:solidFill>
                  <a:srgbClr val="000000"/>
                </a:solidFill>
                <a:effectLst/>
                <a:latin typeface="Times New Roman" panose="02020603050405020304" pitchFamily="18" charset="0"/>
                <a:cs typeface="Times New Roman" panose="02020603050405020304" pitchFamily="18" charset="0"/>
              </a:rPr>
              <a:t>Kulbako</a:t>
            </a:r>
            <a:r>
              <a:rPr lang="lt-LT" sz="2400">
                <a:solidFill>
                  <a:srgbClr val="000000"/>
                </a:solidFill>
                <a:effectLst/>
                <a:latin typeface="Times New Roman" panose="02020603050405020304" pitchFamily="18" charset="0"/>
                <a:cs typeface="Times New Roman" panose="02020603050405020304" pitchFamily="18" charset="0"/>
              </a:rPr>
              <a:t> - </a:t>
            </a:r>
            <a:r>
              <a:rPr lang="lt-LT" sz="2400" err="1">
                <a:solidFill>
                  <a:srgbClr val="000000"/>
                </a:solidFill>
                <a:effectLst/>
                <a:latin typeface="Times New Roman" panose="02020603050405020304" pitchFamily="18" charset="0"/>
                <a:cs typeface="Times New Roman" panose="02020603050405020304" pitchFamily="18" charset="0"/>
              </a:rPr>
              <a:t>Leiblerio</a:t>
            </a:r>
            <a:r>
              <a:rPr lang="lt-LT" sz="2400">
                <a:solidFill>
                  <a:srgbClr val="000000"/>
                </a:solidFill>
                <a:effectLst/>
                <a:latin typeface="Times New Roman" panose="02020603050405020304" pitchFamily="18" charset="0"/>
                <a:cs typeface="Times New Roman" panose="02020603050405020304" pitchFamily="18" charset="0"/>
              </a:rPr>
              <a:t> </a:t>
            </a:r>
            <a:r>
              <a:rPr lang="lt-LT" sz="2400" err="1">
                <a:solidFill>
                  <a:srgbClr val="000000"/>
                </a:solidFill>
                <a:effectLst/>
                <a:latin typeface="Times New Roman" panose="02020603050405020304" pitchFamily="18" charset="0"/>
                <a:cs typeface="Times New Roman" panose="02020603050405020304" pitchFamily="18" charset="0"/>
              </a:rPr>
              <a:t>divergencija</a:t>
            </a:r>
            <a:r>
              <a:rPr lang="lt-LT" sz="2400">
                <a:solidFill>
                  <a:srgbClr val="000000"/>
                </a:solidFill>
                <a:effectLst/>
                <a:latin typeface="Times New Roman" panose="02020603050405020304" pitchFamily="18" charset="0"/>
                <a:cs typeface="Times New Roman" panose="02020603050405020304" pitchFamily="18" charset="0"/>
              </a:rPr>
              <a:t>. Ši </a:t>
            </a:r>
            <a:r>
              <a:rPr lang="lt-LT" sz="2400" err="1">
                <a:solidFill>
                  <a:srgbClr val="000000"/>
                </a:solidFill>
                <a:effectLst/>
                <a:latin typeface="Times New Roman" panose="02020603050405020304" pitchFamily="18" charset="0"/>
                <a:cs typeface="Times New Roman" panose="02020603050405020304" pitchFamily="18" charset="0"/>
              </a:rPr>
              <a:t>divergencija</a:t>
            </a:r>
            <a:r>
              <a:rPr lang="lt-LT" sz="2400">
                <a:solidFill>
                  <a:srgbClr val="000000"/>
                </a:solidFill>
                <a:effectLst/>
                <a:latin typeface="Times New Roman" panose="02020603050405020304" pitchFamily="18" charset="0"/>
                <a:cs typeface="Times New Roman" panose="02020603050405020304" pitchFamily="18" charset="0"/>
              </a:rPr>
              <a:t> gali būti laikoma atstumu, kaip vienas tikimybių pasiskirstymas skiriasi nuo kito, tai yra didesnės ir mažesnės dimensijos tikimybių pasiskirstymas.</a:t>
            </a:r>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r>
              <a:rPr lang="lt-LT" sz="2400" b="1">
                <a:solidFill>
                  <a:srgbClr val="78003F"/>
                </a:solidFill>
                <a:latin typeface="Times New Roman" panose="02020603050405020304" pitchFamily="18" charset="0"/>
                <a:cs typeface="Times New Roman" panose="02020603050405020304" pitchFamily="18" charset="0"/>
              </a:rPr>
              <a:t>Klausimai, kurie gali iškilti:</a:t>
            </a:r>
          </a:p>
          <a:p>
            <a:pPr marL="342900" indent="-342900" algn="just">
              <a:buFont typeface="Arial" panose="020B0604020202020204" pitchFamily="34" charset="0"/>
              <a:buChar char="•"/>
            </a:pPr>
            <a:r>
              <a:rPr lang="lt-LT" sz="2400">
                <a:solidFill>
                  <a:srgbClr val="000000"/>
                </a:solidFill>
                <a:latin typeface="Times New Roman" panose="02020603050405020304" pitchFamily="18" charset="0"/>
                <a:cs typeface="Times New Roman" panose="02020603050405020304" pitchFamily="18" charset="0"/>
              </a:rPr>
              <a:t>Kaip apskaičiuojamos tikimybės?</a:t>
            </a:r>
          </a:p>
          <a:p>
            <a:pPr marL="342900" indent="-342900" algn="just">
              <a:buFont typeface="Arial" panose="020B0604020202020204" pitchFamily="34" charset="0"/>
              <a:buChar char="•"/>
            </a:pPr>
            <a:r>
              <a:rPr lang="lt-LT" sz="2400">
                <a:solidFill>
                  <a:srgbClr val="000000"/>
                </a:solidFill>
                <a:latin typeface="Times New Roman" panose="02020603050405020304" pitchFamily="18" charset="0"/>
                <a:cs typeface="Times New Roman" panose="02020603050405020304" pitchFamily="18" charset="0"/>
              </a:rPr>
              <a:t>Kas yra </a:t>
            </a:r>
            <a:r>
              <a:rPr lang="lt-LT" sz="2400" err="1">
                <a:solidFill>
                  <a:srgbClr val="000000"/>
                </a:solidFill>
                <a:latin typeface="Times New Roman" panose="02020603050405020304" pitchFamily="18" charset="0"/>
                <a:cs typeface="Times New Roman" panose="02020603050405020304" pitchFamily="18" charset="0"/>
              </a:rPr>
              <a:t>Kulbako</a:t>
            </a:r>
            <a:r>
              <a:rPr lang="lt-LT" sz="2400">
                <a:solidFill>
                  <a:srgbClr val="000000"/>
                </a:solidFill>
                <a:latin typeface="Times New Roman" panose="02020603050405020304" pitchFamily="18" charset="0"/>
                <a:cs typeface="Times New Roman" panose="02020603050405020304" pitchFamily="18" charset="0"/>
              </a:rPr>
              <a:t> – </a:t>
            </a:r>
            <a:r>
              <a:rPr lang="lt-LT" sz="2400" err="1">
                <a:solidFill>
                  <a:srgbClr val="000000"/>
                </a:solidFill>
                <a:latin typeface="Times New Roman" panose="02020603050405020304" pitchFamily="18" charset="0"/>
                <a:cs typeface="Times New Roman" panose="02020603050405020304" pitchFamily="18" charset="0"/>
              </a:rPr>
              <a:t>Leiblerio</a:t>
            </a:r>
            <a:r>
              <a:rPr lang="lt-LT" sz="2400">
                <a:solidFill>
                  <a:srgbClr val="000000"/>
                </a:solidFill>
                <a:latin typeface="Times New Roman" panose="02020603050405020304" pitchFamily="18" charset="0"/>
                <a:cs typeface="Times New Roman" panose="02020603050405020304" pitchFamily="18" charset="0"/>
              </a:rPr>
              <a:t> </a:t>
            </a:r>
            <a:r>
              <a:rPr lang="lt-LT" sz="2400" err="1">
                <a:solidFill>
                  <a:srgbClr val="000000"/>
                </a:solidFill>
                <a:latin typeface="Times New Roman" panose="02020603050405020304" pitchFamily="18" charset="0"/>
                <a:cs typeface="Times New Roman" panose="02020603050405020304" pitchFamily="18" charset="0"/>
              </a:rPr>
              <a:t>divergencija</a:t>
            </a:r>
            <a:r>
              <a:rPr lang="lt-LT" sz="2400">
                <a:solidFill>
                  <a:srgbClr val="000000"/>
                </a:solidFill>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BD1D3448-A26B-2195-D95B-0E1EAF43CA51}"/>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3809338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veikslėlio vietos rezervavimo ženklas 6">
            <a:extLst>
              <a:ext uri="{FF2B5EF4-FFF2-40B4-BE49-F238E27FC236}">
                <a16:creationId xmlns:a16="http://schemas.microsoft.com/office/drawing/2014/main" id="{F53EC99E-96CB-99D2-2C2E-361957A01893}"/>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Lst>
          </a:blip>
          <a:srcRect l="4395" r="2903" b="13113"/>
          <a:stretch/>
        </p:blipFill>
        <p:spPr>
          <a:xfrm>
            <a:off x="304800" y="347696"/>
            <a:ext cx="6548176" cy="5752694"/>
          </a:xfrm>
          <a:prstGeom prst="rect">
            <a:avLst/>
          </a:prstGeom>
        </p:spPr>
      </p:pic>
      <p:sp>
        <p:nvSpPr>
          <p:cNvPr id="2" name="Pavadinimas 1">
            <a:extLst>
              <a:ext uri="{FF2B5EF4-FFF2-40B4-BE49-F238E27FC236}">
                <a16:creationId xmlns:a16="http://schemas.microsoft.com/office/drawing/2014/main" id="{7E39D25E-F03D-42AD-9097-440A0847E894}"/>
              </a:ext>
            </a:extLst>
          </p:cNvPr>
          <p:cNvSpPr>
            <a:spLocks noGrp="1"/>
          </p:cNvSpPr>
          <p:nvPr>
            <p:ph type="title"/>
          </p:nvPr>
        </p:nvSpPr>
        <p:spPr>
          <a:xfrm>
            <a:off x="6852976" y="1113011"/>
            <a:ext cx="4611437" cy="1347641"/>
          </a:xfrm>
        </p:spPr>
        <p:txBody>
          <a:bodyPr>
            <a:noAutofit/>
          </a:bodyPr>
          <a:lstStyle/>
          <a:p>
            <a:r>
              <a:rPr lang="lt-LT">
                <a:latin typeface="Times New Roman" panose="02020603050405020304" pitchFamily="18" charset="0"/>
                <a:cs typeface="Times New Roman" panose="02020603050405020304" pitchFamily="18" charset="0"/>
              </a:rPr>
              <a:t>Vaizdinis algoritmo paaiškinimas</a:t>
            </a:r>
          </a:p>
        </p:txBody>
      </p:sp>
      <p:sp>
        <p:nvSpPr>
          <p:cNvPr id="5" name="Teksto vietos rezervavimo ženklas 4">
            <a:extLst>
              <a:ext uri="{FF2B5EF4-FFF2-40B4-BE49-F238E27FC236}">
                <a16:creationId xmlns:a16="http://schemas.microsoft.com/office/drawing/2014/main" id="{C86D6A1A-0D2C-663D-F936-7DD78FF4D31E}"/>
              </a:ext>
            </a:extLst>
          </p:cNvPr>
          <p:cNvSpPr>
            <a:spLocks noGrp="1"/>
          </p:cNvSpPr>
          <p:nvPr>
            <p:ph type="body" sz="quarter" idx="14"/>
          </p:nvPr>
        </p:nvSpPr>
        <p:spPr>
          <a:xfrm>
            <a:off x="6931743" y="3029009"/>
            <a:ext cx="3970679" cy="3345510"/>
          </a:xfrm>
        </p:spPr>
        <p:txBody>
          <a:bodyPr>
            <a:normAutofit/>
          </a:bodyPr>
          <a:lstStyle/>
          <a:p>
            <a:pPr marL="0" indent="0" algn="just">
              <a:buNone/>
            </a:pPr>
            <a:r>
              <a:rPr lang="lt-LT" sz="2400">
                <a:solidFill>
                  <a:srgbClr val="000000"/>
                </a:solidFill>
                <a:latin typeface="Times New Roman" panose="02020603050405020304" pitchFamily="18" charset="0"/>
                <a:cs typeface="Times New Roman" panose="02020603050405020304" pitchFamily="18" charset="0"/>
              </a:rPr>
              <a:t>Tarkime turime taškus 2D erdvėje ir juos norime suprojektuoti į 1D erdvę. Bet kaip turimus taškus atidedame į norimą dimensiją, jų padėti keisime atsižvelgiant į taškų panašumą.</a:t>
            </a:r>
          </a:p>
        </p:txBody>
      </p:sp>
      <p:sp>
        <p:nvSpPr>
          <p:cNvPr id="8" name="TextBox 7">
            <a:extLst>
              <a:ext uri="{FF2B5EF4-FFF2-40B4-BE49-F238E27FC236}">
                <a16:creationId xmlns:a16="http://schemas.microsoft.com/office/drawing/2014/main" id="{7520F496-6CB7-4B8A-B79D-58EDC53F9860}"/>
              </a:ext>
            </a:extLst>
          </p:cNvPr>
          <p:cNvSpPr txBox="1"/>
          <p:nvPr/>
        </p:nvSpPr>
        <p:spPr>
          <a:xfrm>
            <a:off x="373627" y="6187138"/>
            <a:ext cx="10068232" cy="646331"/>
          </a:xfrm>
          <a:prstGeom prst="rect">
            <a:avLst/>
          </a:prstGeom>
          <a:noFill/>
        </p:spPr>
        <p:txBody>
          <a:bodyPr wrap="square" rtlCol="0">
            <a:spAutoFit/>
          </a:bodyPr>
          <a:lstStyle/>
          <a:p>
            <a:r>
              <a:rPr lang="lt-LT">
                <a:solidFill>
                  <a:srgbClr val="000000"/>
                </a:solidFill>
                <a:latin typeface="Times New Roman" panose="02020603050405020304" pitchFamily="18" charset="0"/>
                <a:cs typeface="Times New Roman" panose="02020603050405020304" pitchFamily="18" charset="0"/>
              </a:rPr>
              <a:t>H. </a:t>
            </a:r>
            <a:r>
              <a:rPr lang="lt-LT" err="1">
                <a:solidFill>
                  <a:srgbClr val="000000"/>
                </a:solidFill>
                <a:latin typeface="Times New Roman" panose="02020603050405020304" pitchFamily="18" charset="0"/>
                <a:cs typeface="Times New Roman" panose="02020603050405020304" pitchFamily="18" charset="0"/>
              </a:rPr>
              <a:t>Agarwal</a:t>
            </a:r>
            <a:r>
              <a:rPr lang="lt-LT">
                <a:solidFill>
                  <a:srgbClr val="000000"/>
                </a:solidFill>
                <a:latin typeface="Times New Roman" panose="02020603050405020304" pitchFamily="18" charset="0"/>
                <a:cs typeface="Times New Roman" panose="02020603050405020304" pitchFamily="18" charset="0"/>
              </a:rPr>
              <a:t>, „t – SNE (t – </a:t>
            </a:r>
            <a:r>
              <a:rPr lang="lt-LT" err="1">
                <a:solidFill>
                  <a:srgbClr val="000000"/>
                </a:solidFill>
                <a:latin typeface="Times New Roman" panose="02020603050405020304" pitchFamily="18" charset="0"/>
                <a:cs typeface="Times New Roman" panose="02020603050405020304" pitchFamily="18" charset="0"/>
              </a:rPr>
              <a:t>Distributed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Stochastic</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Neighbor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Embedding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enjoy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algorithms</a:t>
            </a:r>
            <a:r>
              <a:rPr lang="lt-LT">
                <a:solidFill>
                  <a:srgbClr val="000000"/>
                </a:solidFill>
                <a:latin typeface="Times New Roman" panose="02020603050405020304" pitchFamily="18" charset="0"/>
                <a:cs typeface="Times New Roman" panose="02020603050405020304" pitchFamily="18" charset="0"/>
              </a:rPr>
              <a:t>, https://www.enjoyalgorithms.com/blog/tsne-algorithm-in-ml</a:t>
            </a:r>
          </a:p>
        </p:txBody>
      </p:sp>
      <p:sp>
        <p:nvSpPr>
          <p:cNvPr id="9" name="TextBox 8">
            <a:extLst>
              <a:ext uri="{FF2B5EF4-FFF2-40B4-BE49-F238E27FC236}">
                <a16:creationId xmlns:a16="http://schemas.microsoft.com/office/drawing/2014/main" id="{500EDCA5-5367-677B-AF91-CE1A9B9A830B}"/>
              </a:ext>
            </a:extLst>
          </p:cNvPr>
          <p:cNvSpPr txBox="1"/>
          <p:nvPr/>
        </p:nvSpPr>
        <p:spPr>
          <a:xfrm>
            <a:off x="11120284" y="6459238"/>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11</a:t>
            </a:r>
          </a:p>
        </p:txBody>
      </p:sp>
    </p:spTree>
    <p:extLst>
      <p:ext uri="{BB962C8B-B14F-4D97-AF65-F5344CB8AC3E}">
        <p14:creationId xmlns:p14="http://schemas.microsoft.com/office/powerpoint/2010/main" val="249348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vadinimas 2">
            <a:extLst>
              <a:ext uri="{FF2B5EF4-FFF2-40B4-BE49-F238E27FC236}">
                <a16:creationId xmlns:a16="http://schemas.microsoft.com/office/drawing/2014/main" id="{4CFEED76-0D54-B4D3-21AC-A8A32231B5E0}"/>
              </a:ext>
            </a:extLst>
          </p:cNvPr>
          <p:cNvSpPr>
            <a:spLocks noGrp="1"/>
          </p:cNvSpPr>
          <p:nvPr>
            <p:ph type="title"/>
          </p:nvPr>
        </p:nvSpPr>
        <p:spPr>
          <a:xfrm>
            <a:off x="6054725" y="1274588"/>
            <a:ext cx="5483860" cy="833120"/>
          </a:xfrm>
        </p:spPr>
        <p:txBody>
          <a:bodyPr>
            <a:noAutofit/>
          </a:bodyPr>
          <a:lstStyle/>
          <a:p>
            <a:r>
              <a:rPr lang="lt-LT">
                <a:latin typeface="Times New Roman" panose="02020603050405020304" pitchFamily="18" charset="0"/>
                <a:cs typeface="Times New Roman" panose="02020603050405020304" pitchFamily="18" charset="0"/>
              </a:rPr>
              <a:t>Vaizdinis algoritmo paaiškinimas</a:t>
            </a:r>
            <a:endParaRPr lang="lt-LT"/>
          </a:p>
        </p:txBody>
      </p:sp>
      <p:sp>
        <p:nvSpPr>
          <p:cNvPr id="4" name="Teksto vietos rezervavimo ženklas 3">
            <a:extLst>
              <a:ext uri="{FF2B5EF4-FFF2-40B4-BE49-F238E27FC236}">
                <a16:creationId xmlns:a16="http://schemas.microsoft.com/office/drawing/2014/main" id="{7A0B207A-9D39-87CF-1723-49F147A6E91F}"/>
              </a:ext>
            </a:extLst>
          </p:cNvPr>
          <p:cNvSpPr>
            <a:spLocks noGrp="1"/>
          </p:cNvSpPr>
          <p:nvPr>
            <p:ph type="body" sz="quarter" idx="14"/>
          </p:nvPr>
        </p:nvSpPr>
        <p:spPr>
          <a:xfrm>
            <a:off x="6055360" y="3024493"/>
            <a:ext cx="5045777" cy="3345510"/>
          </a:xfrm>
        </p:spPr>
        <p:txBody>
          <a:bodyPr>
            <a:normAutofit/>
          </a:bodyPr>
          <a:lstStyle/>
          <a:p>
            <a:pPr marL="0" indent="0" algn="just">
              <a:buNone/>
            </a:pPr>
            <a:r>
              <a:rPr lang="lt-LT" sz="2400">
                <a:solidFill>
                  <a:srgbClr val="000000"/>
                </a:solidFill>
                <a:latin typeface="Times New Roman" panose="02020603050405020304" pitchFamily="18" charset="0"/>
                <a:cs typeface="Times New Roman" panose="02020603050405020304" pitchFamily="18" charset="0"/>
              </a:rPr>
              <a:t>Matome, jog 2D dimensijos panašumų matrica skiriasi nuo vienos dimensijos panašumų matricos. Galutiniame variante turėtumėme gauti vienos dimensijos panašumų matricą labai panašią į pradinės dimensijos. Taškų padėtis bus keičiama pagal panašumų matricą.</a:t>
            </a:r>
          </a:p>
        </p:txBody>
      </p:sp>
      <p:pic>
        <p:nvPicPr>
          <p:cNvPr id="8" name="Paveikslėlio vietos rezervavimo ženklas 7" descr="Paveikslėlis, kuriame yra diagrama&#10;&#10;Automatiškai sugeneruotas aprašymas">
            <a:extLst>
              <a:ext uri="{FF2B5EF4-FFF2-40B4-BE49-F238E27FC236}">
                <a16:creationId xmlns:a16="http://schemas.microsoft.com/office/drawing/2014/main" id="{EC6F715A-B2CF-C2D7-6430-EBC2275B112C}"/>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l="2023" r="1998" b="44229"/>
          <a:stretch/>
        </p:blipFill>
        <p:spPr bwMode="auto">
          <a:xfrm>
            <a:off x="115358" y="1691148"/>
            <a:ext cx="5752553" cy="4286864"/>
          </a:xfrm>
          <a:prstGeom prst="rect">
            <a:avLst/>
          </a:prstGeom>
          <a:noFill/>
          <a:ln>
            <a:noFill/>
          </a:ln>
        </p:spPr>
      </p:pic>
      <p:sp>
        <p:nvSpPr>
          <p:cNvPr id="10" name="TextBox 9">
            <a:extLst>
              <a:ext uri="{FF2B5EF4-FFF2-40B4-BE49-F238E27FC236}">
                <a16:creationId xmlns:a16="http://schemas.microsoft.com/office/drawing/2014/main" id="{87BE5D00-6E9F-DC66-0099-8592F4D84A66}"/>
              </a:ext>
            </a:extLst>
          </p:cNvPr>
          <p:cNvSpPr txBox="1"/>
          <p:nvPr/>
        </p:nvSpPr>
        <p:spPr>
          <a:xfrm>
            <a:off x="161260" y="6046837"/>
            <a:ext cx="9995464" cy="646331"/>
          </a:xfrm>
          <a:prstGeom prst="rect">
            <a:avLst/>
          </a:prstGeom>
          <a:noFill/>
        </p:spPr>
        <p:txBody>
          <a:bodyPr wrap="square">
            <a:spAutoFit/>
          </a:bodyPr>
          <a:lstStyle/>
          <a:p>
            <a:r>
              <a:rPr lang="lt-LT">
                <a:solidFill>
                  <a:srgbClr val="000000"/>
                </a:solidFill>
                <a:latin typeface="Times New Roman" panose="02020603050405020304" pitchFamily="18" charset="0"/>
                <a:cs typeface="Times New Roman" panose="02020603050405020304" pitchFamily="18" charset="0"/>
              </a:rPr>
              <a:t>H. </a:t>
            </a:r>
            <a:r>
              <a:rPr lang="lt-LT" err="1">
                <a:solidFill>
                  <a:srgbClr val="000000"/>
                </a:solidFill>
                <a:latin typeface="Times New Roman" panose="02020603050405020304" pitchFamily="18" charset="0"/>
                <a:cs typeface="Times New Roman" panose="02020603050405020304" pitchFamily="18" charset="0"/>
              </a:rPr>
              <a:t>Agarwal</a:t>
            </a:r>
            <a:r>
              <a:rPr lang="lt-LT">
                <a:solidFill>
                  <a:srgbClr val="000000"/>
                </a:solidFill>
                <a:latin typeface="Times New Roman" panose="02020603050405020304" pitchFamily="18" charset="0"/>
                <a:cs typeface="Times New Roman" panose="02020603050405020304" pitchFamily="18" charset="0"/>
              </a:rPr>
              <a:t>, „t – SNE (t – </a:t>
            </a:r>
            <a:r>
              <a:rPr lang="lt-LT" err="1">
                <a:solidFill>
                  <a:srgbClr val="000000"/>
                </a:solidFill>
                <a:latin typeface="Times New Roman" panose="02020603050405020304" pitchFamily="18" charset="0"/>
                <a:cs typeface="Times New Roman" panose="02020603050405020304" pitchFamily="18" charset="0"/>
              </a:rPr>
              <a:t>Distributed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Stochastic</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Neighbor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Embedding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enjoy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algorithms</a:t>
            </a:r>
            <a:r>
              <a:rPr lang="lt-LT">
                <a:solidFill>
                  <a:srgbClr val="000000"/>
                </a:solidFill>
                <a:latin typeface="Times New Roman" panose="02020603050405020304" pitchFamily="18" charset="0"/>
                <a:cs typeface="Times New Roman" panose="02020603050405020304" pitchFamily="18" charset="0"/>
              </a:rPr>
              <a:t>, https://www.enjoyalgorithms.com/blog/tsne-algorithm-in-ml</a:t>
            </a:r>
          </a:p>
        </p:txBody>
      </p:sp>
      <p:sp>
        <p:nvSpPr>
          <p:cNvPr id="11" name="TextBox 10">
            <a:extLst>
              <a:ext uri="{FF2B5EF4-FFF2-40B4-BE49-F238E27FC236}">
                <a16:creationId xmlns:a16="http://schemas.microsoft.com/office/drawing/2014/main" id="{DADCCF1B-8644-A662-7928-AFE9D5FAAE29}"/>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12</a:t>
            </a:r>
          </a:p>
        </p:txBody>
      </p:sp>
    </p:spTree>
    <p:extLst>
      <p:ext uri="{BB962C8B-B14F-4D97-AF65-F5344CB8AC3E}">
        <p14:creationId xmlns:p14="http://schemas.microsoft.com/office/powerpoint/2010/main" val="470257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vadinimas 2">
            <a:extLst>
              <a:ext uri="{FF2B5EF4-FFF2-40B4-BE49-F238E27FC236}">
                <a16:creationId xmlns:a16="http://schemas.microsoft.com/office/drawing/2014/main" id="{84BE23A8-0484-D4A7-CF51-3E2855511675}"/>
              </a:ext>
            </a:extLst>
          </p:cNvPr>
          <p:cNvSpPr>
            <a:spLocks noGrp="1"/>
          </p:cNvSpPr>
          <p:nvPr>
            <p:ph type="title"/>
          </p:nvPr>
        </p:nvSpPr>
        <p:spPr>
          <a:xfrm>
            <a:off x="5894304" y="1215992"/>
            <a:ext cx="5483860" cy="833120"/>
          </a:xfrm>
        </p:spPr>
        <p:txBody>
          <a:bodyPr>
            <a:noAutofit/>
          </a:bodyPr>
          <a:lstStyle/>
          <a:p>
            <a:endParaRPr lang="lt-LT"/>
          </a:p>
        </p:txBody>
      </p:sp>
      <p:pic>
        <p:nvPicPr>
          <p:cNvPr id="5" name="Paveikslėlio vietos rezervavimo ženklas 4" descr="Paveikslėlis, kuriame yra tekstas&#10;&#10;Automatiškai sugeneruotas aprašymas">
            <a:extLst>
              <a:ext uri="{FF2B5EF4-FFF2-40B4-BE49-F238E27FC236}">
                <a16:creationId xmlns:a16="http://schemas.microsoft.com/office/drawing/2014/main" id="{43C99E1E-2116-A138-75D6-01892463526F}"/>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l="6853" t="2007" r="527" b="72760"/>
          <a:stretch/>
        </p:blipFill>
        <p:spPr bwMode="auto">
          <a:xfrm>
            <a:off x="0" y="120136"/>
            <a:ext cx="5212080" cy="1730477"/>
          </a:xfrm>
          <a:prstGeom prst="rect">
            <a:avLst/>
          </a:prstGeom>
          <a:noFill/>
          <a:ln>
            <a:noFill/>
          </a:ln>
        </p:spPr>
      </p:pic>
      <p:pic>
        <p:nvPicPr>
          <p:cNvPr id="6" name="Paveikslėlis 5" descr="Paveikslėlis, kuriame yra tekstas&#10;&#10;Automatiškai sugeneruotas aprašymas">
            <a:extLst>
              <a:ext uri="{FF2B5EF4-FFF2-40B4-BE49-F238E27FC236}">
                <a16:creationId xmlns:a16="http://schemas.microsoft.com/office/drawing/2014/main" id="{B37BCA3B-D6CE-029B-BBFD-3FDB2C7472C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l="18487" t="35984" b="51380"/>
          <a:stretch/>
        </p:blipFill>
        <p:spPr bwMode="auto">
          <a:xfrm>
            <a:off x="1" y="1850613"/>
            <a:ext cx="5212078" cy="833120"/>
          </a:xfrm>
          <a:prstGeom prst="rect">
            <a:avLst/>
          </a:prstGeom>
          <a:noFill/>
          <a:ln>
            <a:noFill/>
          </a:ln>
        </p:spPr>
      </p:pic>
      <p:pic>
        <p:nvPicPr>
          <p:cNvPr id="7" name="Paveikslėlis 6" descr="Paveikslėlis, kuriame yra tekstas&#10;&#10;Automatiškai sugeneruotas aprašymas">
            <a:extLst>
              <a:ext uri="{FF2B5EF4-FFF2-40B4-BE49-F238E27FC236}">
                <a16:creationId xmlns:a16="http://schemas.microsoft.com/office/drawing/2014/main" id="{086F1E48-172A-DB5D-62BD-864A8224430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l="9897" t="80742" r="1045" b="626"/>
          <a:stretch/>
        </p:blipFill>
        <p:spPr bwMode="auto">
          <a:xfrm>
            <a:off x="1" y="2666200"/>
            <a:ext cx="5212078" cy="1138979"/>
          </a:xfrm>
          <a:prstGeom prst="rect">
            <a:avLst/>
          </a:prstGeom>
          <a:noFill/>
          <a:ln>
            <a:noFill/>
          </a:ln>
        </p:spPr>
      </p:pic>
      <p:pic>
        <p:nvPicPr>
          <p:cNvPr id="8" name="Paveikslėlio vietos rezervavimo ženklas 7" descr="Paveikslėlis, kuriame yra diagrama&#10;&#10;Automatiškai sugeneruotas aprašymas">
            <a:extLst>
              <a:ext uri="{FF2B5EF4-FFF2-40B4-BE49-F238E27FC236}">
                <a16:creationId xmlns:a16="http://schemas.microsoft.com/office/drawing/2014/main" id="{7ADBB3FC-32DC-969B-9059-236A3372891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l="2024" r="50004" b="44229"/>
          <a:stretch/>
        </p:blipFill>
        <p:spPr bwMode="auto">
          <a:xfrm>
            <a:off x="6258370" y="511306"/>
            <a:ext cx="3800030" cy="5665743"/>
          </a:xfrm>
          <a:prstGeom prst="rect">
            <a:avLst/>
          </a:prstGeom>
          <a:noFill/>
          <a:ln>
            <a:noFill/>
          </a:ln>
        </p:spPr>
      </p:pic>
      <p:sp>
        <p:nvSpPr>
          <p:cNvPr id="4" name="Teksto vietos rezervavimo ženklas 3">
            <a:extLst>
              <a:ext uri="{FF2B5EF4-FFF2-40B4-BE49-F238E27FC236}">
                <a16:creationId xmlns:a16="http://schemas.microsoft.com/office/drawing/2014/main" id="{AC784FA5-8E60-F7C6-C63E-E888F216BF01}"/>
              </a:ext>
            </a:extLst>
          </p:cNvPr>
          <p:cNvSpPr>
            <a:spLocks noGrp="1"/>
          </p:cNvSpPr>
          <p:nvPr>
            <p:ph type="body" sz="quarter" idx="14"/>
          </p:nvPr>
        </p:nvSpPr>
        <p:spPr>
          <a:xfrm>
            <a:off x="775145" y="4005768"/>
            <a:ext cx="5483225" cy="2601510"/>
          </a:xfrm>
        </p:spPr>
        <p:txBody>
          <a:bodyPr>
            <a:normAutofit/>
          </a:bodyPr>
          <a:lstStyle/>
          <a:p>
            <a:pPr marL="0" indent="0" algn="just">
              <a:buNone/>
            </a:pPr>
            <a:r>
              <a:rPr lang="lt-LT" sz="2400">
                <a:solidFill>
                  <a:srgbClr val="000000"/>
                </a:solidFill>
                <a:latin typeface="Times New Roman" panose="02020603050405020304" pitchFamily="18" charset="0"/>
                <a:cs typeface="Times New Roman" panose="02020603050405020304" pitchFamily="18" charset="0"/>
              </a:rPr>
              <a:t>Galime įsivaizduoti, jog taškus jungia įvairaus įtempimo spyruoklės. Stiprės spyruoklės jungia artimesnius taškus, o mažiau įtemptus tolimesnius kaimynus. Ir tada spyruoklės pradeda stumti arba pritraukti taškus</a:t>
            </a:r>
          </a:p>
        </p:txBody>
      </p:sp>
      <p:sp>
        <p:nvSpPr>
          <p:cNvPr id="10" name="TextBox 9">
            <a:extLst>
              <a:ext uri="{FF2B5EF4-FFF2-40B4-BE49-F238E27FC236}">
                <a16:creationId xmlns:a16="http://schemas.microsoft.com/office/drawing/2014/main" id="{0CFB60D5-C56A-01BC-2710-CEF8AAC385C7}"/>
              </a:ext>
            </a:extLst>
          </p:cNvPr>
          <p:cNvSpPr txBox="1"/>
          <p:nvPr/>
        </p:nvSpPr>
        <p:spPr>
          <a:xfrm>
            <a:off x="804554" y="6161536"/>
            <a:ext cx="9853614" cy="646331"/>
          </a:xfrm>
          <a:prstGeom prst="rect">
            <a:avLst/>
          </a:prstGeom>
          <a:noFill/>
        </p:spPr>
        <p:txBody>
          <a:bodyPr wrap="square">
            <a:spAutoFit/>
          </a:bodyPr>
          <a:lstStyle/>
          <a:p>
            <a:r>
              <a:rPr lang="lt-LT">
                <a:solidFill>
                  <a:srgbClr val="000000"/>
                </a:solidFill>
                <a:latin typeface="Times New Roman" panose="02020603050405020304" pitchFamily="18" charset="0"/>
                <a:cs typeface="Times New Roman" panose="02020603050405020304" pitchFamily="18" charset="0"/>
              </a:rPr>
              <a:t>H. </a:t>
            </a:r>
            <a:r>
              <a:rPr lang="lt-LT" err="1">
                <a:solidFill>
                  <a:srgbClr val="000000"/>
                </a:solidFill>
                <a:latin typeface="Times New Roman" panose="02020603050405020304" pitchFamily="18" charset="0"/>
                <a:cs typeface="Times New Roman" panose="02020603050405020304" pitchFamily="18" charset="0"/>
              </a:rPr>
              <a:t>Agarwal</a:t>
            </a:r>
            <a:r>
              <a:rPr lang="lt-LT">
                <a:solidFill>
                  <a:srgbClr val="000000"/>
                </a:solidFill>
                <a:latin typeface="Times New Roman" panose="02020603050405020304" pitchFamily="18" charset="0"/>
                <a:cs typeface="Times New Roman" panose="02020603050405020304" pitchFamily="18" charset="0"/>
              </a:rPr>
              <a:t>, „t – SNE (t – </a:t>
            </a:r>
            <a:r>
              <a:rPr lang="lt-LT" err="1">
                <a:solidFill>
                  <a:srgbClr val="000000"/>
                </a:solidFill>
                <a:latin typeface="Times New Roman" panose="02020603050405020304" pitchFamily="18" charset="0"/>
                <a:cs typeface="Times New Roman" panose="02020603050405020304" pitchFamily="18" charset="0"/>
              </a:rPr>
              <a:t>Distributed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Stochastic</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Neighbor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Embedding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enjoy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algorithms</a:t>
            </a:r>
            <a:r>
              <a:rPr lang="lt-LT">
                <a:solidFill>
                  <a:srgbClr val="000000"/>
                </a:solidFill>
                <a:latin typeface="Times New Roman" panose="02020603050405020304" pitchFamily="18" charset="0"/>
                <a:cs typeface="Times New Roman" panose="02020603050405020304" pitchFamily="18" charset="0"/>
              </a:rPr>
              <a:t>, https://www.enjoyalgorithms.com/blog/tsne-algorithm-in-ml</a:t>
            </a:r>
          </a:p>
        </p:txBody>
      </p:sp>
      <p:sp>
        <p:nvSpPr>
          <p:cNvPr id="11" name="TextBox 10">
            <a:extLst>
              <a:ext uri="{FF2B5EF4-FFF2-40B4-BE49-F238E27FC236}">
                <a16:creationId xmlns:a16="http://schemas.microsoft.com/office/drawing/2014/main" id="{93679407-A05B-B9C5-92B6-56B5F402FEAC}"/>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400783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592" y="530860"/>
            <a:ext cx="9053945" cy="787732"/>
          </a:xfrm>
        </p:spPr>
        <p:txBody>
          <a:bodyPr/>
          <a:lstStyle/>
          <a:p>
            <a:r>
              <a:rPr lang="lt-LT">
                <a:latin typeface="Times New Roman" panose="02020603050405020304" pitchFamily="18" charset="0"/>
                <a:cs typeface="Times New Roman" panose="02020603050405020304" pitchFamily="18" charset="0"/>
              </a:rPr>
              <a:t>Detalesnis algoritmo veikimas</a:t>
            </a:r>
            <a:endParaRPr lang="en-US"/>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2"/>
              </p:nvPr>
            </p:nvSpPr>
            <p:spPr>
              <a:xfrm>
                <a:off x="937591" y="1535877"/>
                <a:ext cx="9053945" cy="4791263"/>
              </a:xfrm>
            </p:spPr>
            <p:txBody>
              <a:bodyPr>
                <a:normAutofit/>
              </a:bodyPr>
              <a:lstStyle/>
              <a:p>
                <a:pPr marL="342900" lvl="0" indent="-342900" algn="just">
                  <a:lnSpc>
                    <a:spcPct val="107000"/>
                  </a:lnSpc>
                  <a:buFont typeface="+mj-lt"/>
                  <a:buAutoNum type="arabicPeriod"/>
                </a:pPr>
                <a:r>
                  <a:rPr lang="lt-LT" sz="24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Duomenims pradinėje dimensijoje suskaičiuojamos sąlyginės tikimybės atspindinčios panašumą, t. y. duomenų taško </a:t>
                </a:r>
                <a14:m>
                  <m:oMath xmlns:m="http://schemas.openxmlformats.org/officeDocument/2006/math">
                    <m:sSub>
                      <m:sSubPr>
                        <m:ctrlPr>
                          <a:rPr lang="lt-LT" sz="240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lt-LT" sz="24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panašumas su kitu tašku </a:t>
                </a:r>
                <a14:m>
                  <m:oMath xmlns:m="http://schemas.openxmlformats.org/officeDocument/2006/math">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b="0" i="1" kern="100" smtClean="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oMath>
                </a14:m>
                <a:r>
                  <a:rPr lang="lt-LT" sz="24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yra sąlyginė tikimybė reiškianti, kokia tikimybė, kad taškas </a:t>
                </a:r>
                <a14:m>
                  <m:oMath xmlns:m="http://schemas.openxmlformats.org/officeDocument/2006/math">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𝑗</m:t>
                        </m:r>
                      </m:sub>
                    </m:s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 </m:t>
                    </m:r>
                  </m:oMath>
                </a14:m>
                <a:r>
                  <a:rPr lang="lt-LT" sz="24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pasirinks tašką </a:t>
                </a:r>
                <a14:m>
                  <m:oMath xmlns:m="http://schemas.openxmlformats.org/officeDocument/2006/math">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oMath>
                </a14:m>
                <a:r>
                  <a:rPr lang="lt-LT" sz="2400"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kaip kaimyną ir ši sąlyginė tikimybė apibrėžiama formule:</a:t>
                </a:r>
              </a:p>
              <a:p>
                <a:pPr lvl="0" algn="just">
                  <a:lnSpc>
                    <a:spcPct val="107000"/>
                  </a:lnSpc>
                </a:pPr>
                <a:r>
                  <a:rPr lang="lt-LT" sz="2400" kern="100">
                    <a:solidFill>
                      <a:schemeClr val="accent5">
                        <a:lumMod val="10000"/>
                      </a:schemeClr>
                    </a:solidFill>
                    <a:ea typeface="Calibri" panose="020F0502020204030204" pitchFamily="34" charset="0"/>
                    <a:cs typeface="Times New Roman" panose="02020603050405020304" pitchFamily="18" charset="0"/>
                  </a:rPr>
                  <a:t>	</a:t>
                </a:r>
                <a14:m>
                  <m:oMath xmlns:m="http://schemas.openxmlformats.org/officeDocument/2006/math">
                    <m:sSub>
                      <m:sSubPr>
                        <m:ctrlPr>
                          <a:rPr lang="lt-LT" sz="2400" i="1" kern="100" smtClean="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b="0" i="1" kern="100" smtClean="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𝑝</m:t>
                        </m:r>
                      </m:e>
                      <m:sub>
                        <m:r>
                          <a:rPr lang="lt-LT" sz="2400" b="0" i="1" kern="100" smtClean="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𝑖</m:t>
                        </m:r>
                        <m:r>
                          <a:rPr lang="lt-LT" sz="2400" b="0" i="1" kern="100" smtClean="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m:t>
                        </m:r>
                        <m:r>
                          <a:rPr lang="lt-LT" sz="2400" b="0" i="1" kern="100" smtClean="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𝑗</m:t>
                        </m:r>
                      </m:sub>
                    </m:sSub>
                    <m:r>
                      <a:rPr lang="lt-LT" sz="240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lt-LT" sz="240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lt-LT" sz="2400" b="0" i="0"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exp</m:t>
                        </m:r>
                        <m:r>
                          <a:rPr lang="lt-LT" sz="2400" b="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lt-LT" sz="2400" b="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 −</m:t>
                                        </m:r>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𝑗</m:t>
                                            </m:r>
                                          </m:sub>
                                        </m:sSub>
                                      </m:e>
                                    </m:d>
                                  </m:e>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num>
                              <m:den>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num>
                      <m:den>
                        <m:nary>
                          <m:naryPr>
                            <m:chr m:val="∑"/>
                            <m:supHide m:val="on"/>
                            <m:ctrlPr>
                              <a:rPr lang="lt-LT" sz="240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lt-LT" sz="2400" b="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𝑘</m:t>
                            </m:r>
                            <m:r>
                              <a:rPr lang="lt-LT" sz="2400" b="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lt-LT" sz="2400" b="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up/>
                          <m:e>
                            <m:r>
                              <m:rPr>
                                <m:sty m:val="p"/>
                              </m:rPr>
                              <a:rPr lang="lt-LT" sz="2400"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exp</m:t>
                            </m:r>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 −</m:t>
                                            </m:r>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𝑗</m:t>
                                                </m:r>
                                              </m:sub>
                                            </m:sSub>
                                          </m:e>
                                        </m:d>
                                      </m:e>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num>
                                  <m:den>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e>
                        </m:nary>
                      </m:den>
                    </m:f>
                    <m:r>
                      <a:rPr lang="lt-LT" sz="2400" b="0" i="0"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 č</m:t>
                    </m:r>
                    <m:r>
                      <m:rPr>
                        <m:sty m:val="p"/>
                      </m:rPr>
                      <a:rPr lang="lt-LT" sz="2400" b="0" i="0"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ia</m:t>
                    </m:r>
                    <m:r>
                      <a:rPr lang="lt-LT" sz="2400" b="0" i="0"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 </m:t>
                    </m:r>
                    <m:sSup>
                      <m:s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 −</m:t>
                            </m:r>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𝑗</m:t>
                                </m:r>
                              </m:sub>
                            </m:sSub>
                          </m:e>
                        </m:d>
                      </m:e>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oMath>
                </a14:m>
                <a:r>
                  <a:rPr lang="lt-LT" sz="2400"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lt-LT" sz="2400"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Euklidinis</a:t>
                </a:r>
                <a:r>
                  <a:rPr lang="lt-LT" sz="2400"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atstumas 	tarp taškų (galima naudoti ir kitą metriką), </a:t>
                </a:r>
                <a14:m>
                  <m:oMath xmlns:m="http://schemas.openxmlformats.org/officeDocument/2006/math">
                    <m:sSubSup>
                      <m:sSub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lt-LT" sz="2400"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 dispersiją 	priklausanti nuo taško ir randama atliekant dvejetainę paiešką.</a:t>
                </a:r>
              </a:p>
              <a:p>
                <a:pPr lvl="0">
                  <a:lnSpc>
                    <a:spcPct val="107000"/>
                  </a:lnSpc>
                </a:pPr>
                <a:endParaRPr lang="lt-LT" sz="1800"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2"/>
              </p:nvPr>
            </p:nvSpPr>
            <p:spPr>
              <a:xfrm>
                <a:off x="937591" y="1535877"/>
                <a:ext cx="9053945" cy="4791263"/>
              </a:xfrm>
              <a:blipFill>
                <a:blip r:embed="rId2"/>
                <a:stretch>
                  <a:fillRect l="-943" t="-1018" r="-10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6378857-A0DB-52AB-F8A5-8C3E82C2B97F}"/>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14</a:t>
            </a:r>
          </a:p>
        </p:txBody>
      </p:sp>
    </p:spTree>
    <p:extLst>
      <p:ext uri="{BB962C8B-B14F-4D97-AF65-F5344CB8AC3E}">
        <p14:creationId xmlns:p14="http://schemas.microsoft.com/office/powerpoint/2010/main" val="498945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0145B4F-9E12-ABB5-88AA-04A5C50F1BEF}"/>
              </a:ext>
            </a:extLst>
          </p:cNvPr>
          <p:cNvSpPr>
            <a:spLocks noGrp="1"/>
          </p:cNvSpPr>
          <p:nvPr>
            <p:ph type="title"/>
          </p:nvPr>
        </p:nvSpPr>
        <p:spPr>
          <a:xfrm>
            <a:off x="838200" y="748145"/>
            <a:ext cx="9053945" cy="1126868"/>
          </a:xfrm>
        </p:spPr>
        <p:txBody>
          <a:bodyPr/>
          <a:lstStyle/>
          <a:p>
            <a:r>
              <a:rPr lang="lt-LT">
                <a:latin typeface="Times New Roman" panose="02020603050405020304" pitchFamily="18" charset="0"/>
                <a:cs typeface="Times New Roman" panose="02020603050405020304" pitchFamily="18" charset="0"/>
              </a:rPr>
              <a:t>Detalesnis algoritmo veikimas</a:t>
            </a:r>
            <a:endParaRPr lang="lt-LT"/>
          </a:p>
        </p:txBody>
      </p:sp>
      <mc:AlternateContent xmlns:mc="http://schemas.openxmlformats.org/markup-compatibility/2006" xmlns:a14="http://schemas.microsoft.com/office/drawing/2010/main">
        <mc:Choice Requires="a14">
          <p:sp>
            <p:nvSpPr>
              <p:cNvPr id="3" name="Teksto vietos rezervavimo ženklas 2">
                <a:extLst>
                  <a:ext uri="{FF2B5EF4-FFF2-40B4-BE49-F238E27FC236}">
                    <a16:creationId xmlns:a16="http://schemas.microsoft.com/office/drawing/2014/main" id="{792FB7C0-BE10-2925-5DFF-C5C09108E65D}"/>
                  </a:ext>
                </a:extLst>
              </p:cNvPr>
              <p:cNvSpPr>
                <a:spLocks noGrp="1"/>
              </p:cNvSpPr>
              <p:nvPr>
                <p:ph type="body" sz="quarter" idx="12"/>
              </p:nvPr>
            </p:nvSpPr>
            <p:spPr>
              <a:xfrm>
                <a:off x="838200" y="1641987"/>
                <a:ext cx="10016613" cy="4467868"/>
              </a:xfrm>
            </p:spPr>
            <p:txBody>
              <a:bodyPr>
                <a:normAutofit fontScale="92500" lnSpcReduction="10000"/>
              </a:bodyPr>
              <a:lstStyle/>
              <a:p>
                <a:r>
                  <a:rPr lang="lt-LT" sz="2600">
                    <a:solidFill>
                      <a:srgbClr val="000000"/>
                    </a:solidFill>
                    <a:latin typeface="Times New Roman" panose="02020603050405020304" pitchFamily="18" charset="0"/>
                    <a:cs typeface="Times New Roman" panose="02020603050405020304" pitchFamily="18" charset="0"/>
                  </a:rPr>
                  <a:t>Visų sąlyginių tikimybių suma lygi 1. Taip pat </a:t>
                </a:r>
                <a14:m>
                  <m:oMath xmlns:m="http://schemas.openxmlformats.org/officeDocument/2006/math">
                    <m:sSub>
                      <m:sSubPr>
                        <m:ctrlPr>
                          <a:rPr lang="lt-LT" sz="260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6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𝑝</m:t>
                        </m:r>
                      </m:e>
                      <m:sub>
                        <m:r>
                          <a:rPr lang="lt-LT" sz="26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r>
                          <a:rPr lang="lt-LT" sz="26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lt-LT" sz="26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sub>
                    </m:sSub>
                    <m:r>
                      <a:rPr lang="lt-LT" sz="26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lt-LT" sz="2600">
                    <a:solidFill>
                      <a:srgbClr val="000000"/>
                    </a:solidFill>
                    <a:latin typeface="Times New Roman" panose="02020603050405020304" pitchFamily="18" charset="0"/>
                    <a:cs typeface="Times New Roman" panose="02020603050405020304" pitchFamily="18" charset="0"/>
                  </a:rPr>
                  <a:t> 0. Sukuriamas kiekvienam taškui jo kaimynų tikimybinis pasiskirstymas imant Gauso (normalųjį) skirstinį, kurio centras ir yra </a:t>
                </a:r>
                <a14:m>
                  <m:oMath xmlns:m="http://schemas.openxmlformats.org/officeDocument/2006/math">
                    <m:sSub>
                      <m:sSubPr>
                        <m:ctrlPr>
                          <a:rPr lang="lt-LT" sz="26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6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6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sub>
                    </m:sSub>
                  </m:oMath>
                </a14:m>
                <a:r>
                  <a:rPr lang="lt-LT" sz="2600" kern="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taškas.  Taip pat mums dar reikia ir dispersijos kiekvienam taškui. </a:t>
                </a:r>
              </a:p>
              <a:p>
                <a:r>
                  <a:rPr lang="lt-LT" sz="2600" b="1" kern="100">
                    <a:solidFill>
                      <a:srgbClr val="78003F"/>
                    </a:solidFill>
                    <a:latin typeface="Times New Roman" panose="02020603050405020304" pitchFamily="18" charset="0"/>
                    <a:ea typeface="Calibri" panose="020F0502020204030204" pitchFamily="34" charset="0"/>
                    <a:cs typeface="Times New Roman" panose="02020603050405020304" pitchFamily="18" charset="0"/>
                  </a:rPr>
                  <a:t>Kodėl dispersija negali būti vienoda kiekvienam taškui?</a:t>
                </a:r>
              </a:p>
              <a:p>
                <a:pPr algn="just"/>
                <a:r>
                  <a:rPr lang="lt-LT" sz="2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Tikėtina, kad duomenų tankis gali skirtis, todėl mažesnio </a:t>
                </a:r>
                <a14:m>
                  <m:oMath xmlns:m="http://schemas.openxmlformats.org/officeDocument/2006/math">
                    <m:sSub>
                      <m:sSubPr>
                        <m:ctrlPr>
                          <a:rPr lang="lt-LT" sz="2600" i="1" dirty="0" smtClean="0">
                            <a:solidFill>
                              <a:srgbClr val="000000"/>
                            </a:solidFill>
                            <a:effectLst/>
                            <a:latin typeface="Cambria Math" panose="02040503050406030204" pitchFamily="18" charset="0"/>
                            <a:ea typeface="Calibri" panose="020F0502020204030204" pitchFamily="34" charset="0"/>
                          </a:rPr>
                        </m:ctrlPr>
                      </m:sSubPr>
                      <m:e>
                        <m:r>
                          <a:rPr lang="lt-LT" sz="2600" i="1" dirty="0" smtClean="0">
                            <a:solidFill>
                              <a:srgbClr val="000000"/>
                            </a:solidFill>
                            <a:effectLst/>
                            <a:latin typeface="Cambria Math" panose="02040503050406030204" pitchFamily="18" charset="0"/>
                            <a:ea typeface="Cambria Math" panose="02040503050406030204" pitchFamily="18" charset="0"/>
                          </a:rPr>
                          <m:t>𝜎</m:t>
                        </m:r>
                      </m:e>
                      <m:sub>
                        <m:r>
                          <a:rPr lang="lt-LT" sz="2600" b="0" i="1" dirty="0" smtClean="0">
                            <a:solidFill>
                              <a:srgbClr val="000000"/>
                            </a:solidFill>
                            <a:effectLst/>
                            <a:latin typeface="Cambria Math" panose="02040503050406030204" pitchFamily="18" charset="0"/>
                            <a:ea typeface="Calibri" panose="020F0502020204030204" pitchFamily="34" charset="0"/>
                          </a:rPr>
                          <m:t>𝑖</m:t>
                        </m:r>
                      </m:sub>
                    </m:sSub>
                    <m:r>
                      <a:rPr lang="lt-LT" sz="2600" i="1" dirty="0" smtClean="0">
                        <a:solidFill>
                          <a:srgbClr val="000000"/>
                        </a:solidFill>
                        <a:effectLst/>
                        <a:latin typeface="Cambria Math" panose="02040503050406030204" pitchFamily="18" charset="0"/>
                        <a:ea typeface="Calibri" panose="020F0502020204030204" pitchFamily="34" charset="0"/>
                      </a:rPr>
                      <m:t> </m:t>
                    </m:r>
                  </m:oMath>
                </a14:m>
                <a:r>
                  <a:rPr lang="lt-LT" sz="2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reikia tose vietose, kur tankis didesnis, o didesnio </a:t>
                </a:r>
                <a14:m>
                  <m:oMath xmlns:m="http://schemas.openxmlformats.org/officeDocument/2006/math">
                    <m:sSub>
                      <m:sSubPr>
                        <m:ctrlPr>
                          <a:rPr lang="lt-LT" sz="2600" i="1" dirty="0">
                            <a:solidFill>
                              <a:srgbClr val="000000"/>
                            </a:solidFill>
                            <a:latin typeface="Cambria Math" panose="02040503050406030204" pitchFamily="18" charset="0"/>
                            <a:ea typeface="Calibri" panose="020F0502020204030204" pitchFamily="34" charset="0"/>
                          </a:rPr>
                        </m:ctrlPr>
                      </m:sSubPr>
                      <m:e>
                        <m:r>
                          <a:rPr lang="lt-LT" sz="2600" i="1" dirty="0">
                            <a:solidFill>
                              <a:srgbClr val="000000"/>
                            </a:solidFill>
                            <a:latin typeface="Cambria Math" panose="02040503050406030204" pitchFamily="18" charset="0"/>
                            <a:ea typeface="Cambria Math" panose="02040503050406030204" pitchFamily="18" charset="0"/>
                          </a:rPr>
                          <m:t>𝜎</m:t>
                        </m:r>
                      </m:e>
                      <m:sub>
                        <m:r>
                          <a:rPr lang="lt-LT" sz="2600" i="1" dirty="0">
                            <a:solidFill>
                              <a:srgbClr val="000000"/>
                            </a:solidFill>
                            <a:latin typeface="Cambria Math" panose="02040503050406030204" pitchFamily="18" charset="0"/>
                            <a:ea typeface="Calibri" panose="020F0502020204030204" pitchFamily="34" charset="0"/>
                          </a:rPr>
                          <m:t>𝑖</m:t>
                        </m:r>
                      </m:sub>
                    </m:sSub>
                  </m:oMath>
                </a14:m>
                <a:r>
                  <a:rPr lang="lt-LT" sz="2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ten, kur taškai yra toli</a:t>
                </a:r>
                <a:r>
                  <a:rPr lang="lt-LT" sz="2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lt-LT" sz="26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lt-LT" sz="2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Kad gautume </a:t>
                </a:r>
                <a14:m>
                  <m:oMath xmlns:m="http://schemas.openxmlformats.org/officeDocument/2006/math">
                    <m:sSub>
                      <m:sSubPr>
                        <m:ctrlPr>
                          <a:rPr lang="lt-LT" sz="2600" i="1" dirty="0">
                            <a:solidFill>
                              <a:srgbClr val="000000"/>
                            </a:solidFill>
                            <a:latin typeface="Cambria Math" panose="02040503050406030204" pitchFamily="18" charset="0"/>
                            <a:ea typeface="Calibri" panose="020F0502020204030204" pitchFamily="34" charset="0"/>
                          </a:rPr>
                        </m:ctrlPr>
                      </m:sSubPr>
                      <m:e>
                        <m:r>
                          <a:rPr lang="lt-LT" sz="2600" i="1" dirty="0">
                            <a:solidFill>
                              <a:srgbClr val="000000"/>
                            </a:solidFill>
                            <a:latin typeface="Cambria Math" panose="02040503050406030204" pitchFamily="18" charset="0"/>
                            <a:ea typeface="Cambria Math" panose="02040503050406030204" pitchFamily="18" charset="0"/>
                          </a:rPr>
                          <m:t>𝜎</m:t>
                        </m:r>
                      </m:e>
                      <m:sub>
                        <m:r>
                          <a:rPr lang="lt-LT" sz="2600" i="1" dirty="0">
                            <a:solidFill>
                              <a:srgbClr val="000000"/>
                            </a:solidFill>
                            <a:latin typeface="Cambria Math" panose="02040503050406030204" pitchFamily="18" charset="0"/>
                            <a:ea typeface="Calibri" panose="020F0502020204030204" pitchFamily="34" charset="0"/>
                          </a:rPr>
                          <m:t>𝑖</m:t>
                        </m:r>
                      </m:sub>
                    </m:sSub>
                  </m:oMath>
                </a14:m>
                <a:r>
                  <a:rPr lang="lt-LT" sz="2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turime atlikti tokią dvejetainę paiešką, kad Gauso pasiskirstymo, kurio centras yra </a:t>
                </a:r>
                <a14:m>
                  <m:oMath xmlns:m="http://schemas.openxmlformats.org/officeDocument/2006/math">
                    <m:sSub>
                      <m:sSubPr>
                        <m:ctrlPr>
                          <a:rPr lang="lt-LT" sz="26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6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6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sub>
                    </m:sSub>
                  </m:oMath>
                </a14:m>
                <a:r>
                  <a:rPr lang="lt-LT" sz="2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kaimynų skaičius būtų lygus naudotojo nurodytam kaimynų skaičiui. Iš esmės, kuo didesnis kaimynų skaičius, tuo didesnė dispersijos vertė. </a:t>
                </a:r>
              </a:p>
              <a:p>
                <a:pPr algn="just"/>
                <a:endParaRPr lang="lt-LT" sz="2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lt-LT" sz="1800" kern="100">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3" name="Teksto vietos rezervavimo ženklas 2">
                <a:extLst>
                  <a:ext uri="{FF2B5EF4-FFF2-40B4-BE49-F238E27FC236}">
                    <a16:creationId xmlns:a16="http://schemas.microsoft.com/office/drawing/2014/main" id="{792FB7C0-BE10-2925-5DFF-C5C09108E65D}"/>
                  </a:ext>
                </a:extLst>
              </p:cNvPr>
              <p:cNvSpPr>
                <a:spLocks noGrp="1" noRot="1" noChangeAspect="1" noMove="1" noResize="1" noEditPoints="1" noAdjustHandles="1" noChangeArrowheads="1" noChangeShapeType="1" noTextEdit="1"/>
              </p:cNvSpPr>
              <p:nvPr>
                <p:ph type="body" sz="quarter" idx="12"/>
              </p:nvPr>
            </p:nvSpPr>
            <p:spPr>
              <a:xfrm>
                <a:off x="838200" y="1641987"/>
                <a:ext cx="10016613" cy="4467868"/>
              </a:xfrm>
              <a:blipFill>
                <a:blip r:embed="rId2"/>
                <a:stretch>
                  <a:fillRect l="-974" t="-2456" r="-913"/>
                </a:stretch>
              </a:blipFill>
            </p:spPr>
            <p:txBody>
              <a:bodyPr/>
              <a:lstStyle/>
              <a:p>
                <a:r>
                  <a:rPr lang="en-US">
                    <a:noFill/>
                  </a:rPr>
                  <a:t> </a:t>
                </a:r>
              </a:p>
            </p:txBody>
          </p:sp>
        </mc:Fallback>
      </mc:AlternateContent>
      <p:pic>
        <p:nvPicPr>
          <p:cNvPr id="4" name="Paveikslėlis 3">
            <a:extLst>
              <a:ext uri="{FF2B5EF4-FFF2-40B4-BE49-F238E27FC236}">
                <a16:creationId xmlns:a16="http://schemas.microsoft.com/office/drawing/2014/main" id="{478FF824-2635-7265-4F08-DD8B30AEC8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3745" y="5216013"/>
            <a:ext cx="4491427" cy="883797"/>
          </a:xfrm>
          <a:prstGeom prst="rect">
            <a:avLst/>
          </a:prstGeom>
          <a:noFill/>
          <a:ln>
            <a:noFill/>
          </a:ln>
        </p:spPr>
      </p:pic>
      <p:sp>
        <p:nvSpPr>
          <p:cNvPr id="5" name="TextBox 4">
            <a:extLst>
              <a:ext uri="{FF2B5EF4-FFF2-40B4-BE49-F238E27FC236}">
                <a16:creationId xmlns:a16="http://schemas.microsoft.com/office/drawing/2014/main" id="{F33958F6-02EE-F6EA-5372-B1A3CDDDDEE4}"/>
              </a:ext>
            </a:extLst>
          </p:cNvPr>
          <p:cNvSpPr txBox="1"/>
          <p:nvPr/>
        </p:nvSpPr>
        <p:spPr>
          <a:xfrm>
            <a:off x="5289756" y="5424886"/>
            <a:ext cx="5744942" cy="830997"/>
          </a:xfrm>
          <a:prstGeom prst="rect">
            <a:avLst/>
          </a:prstGeom>
          <a:noFill/>
        </p:spPr>
        <p:txBody>
          <a:bodyPr wrap="square" rtlCol="0">
            <a:spAutoFit/>
          </a:bodyPr>
          <a:lstStyle/>
          <a:p>
            <a:pPr algn="just"/>
            <a:r>
              <a:rPr lang="lt-LT" sz="2400">
                <a:solidFill>
                  <a:srgbClr val="000000"/>
                </a:solidFill>
                <a:latin typeface="Times New Roman" panose="02020603050405020304" pitchFamily="18" charset="0"/>
                <a:cs typeface="Times New Roman" panose="02020603050405020304" pitchFamily="18" charset="0"/>
              </a:rPr>
              <a:t>, čia laipsnio rodiklyje esantys reiškinys yra vadinimas entropija.</a:t>
            </a:r>
          </a:p>
        </p:txBody>
      </p:sp>
      <p:sp>
        <p:nvSpPr>
          <p:cNvPr id="6" name="TextBox 5">
            <a:extLst>
              <a:ext uri="{FF2B5EF4-FFF2-40B4-BE49-F238E27FC236}">
                <a16:creationId xmlns:a16="http://schemas.microsoft.com/office/drawing/2014/main" id="{2621F933-82E0-694F-690E-B45C69B572B1}"/>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15</a:t>
            </a:r>
          </a:p>
        </p:txBody>
      </p:sp>
    </p:spTree>
    <p:extLst>
      <p:ext uri="{BB962C8B-B14F-4D97-AF65-F5344CB8AC3E}">
        <p14:creationId xmlns:p14="http://schemas.microsoft.com/office/powerpoint/2010/main" val="2834701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A3591A1-372B-58A5-850C-C70D5344C239}"/>
              </a:ext>
            </a:extLst>
          </p:cNvPr>
          <p:cNvSpPr>
            <a:spLocks noGrp="1"/>
          </p:cNvSpPr>
          <p:nvPr>
            <p:ph type="title"/>
          </p:nvPr>
        </p:nvSpPr>
        <p:spPr/>
        <p:txBody>
          <a:bodyPr/>
          <a:lstStyle/>
          <a:p>
            <a:endParaRPr lang="lt-LT"/>
          </a:p>
        </p:txBody>
      </p:sp>
      <p:sp>
        <p:nvSpPr>
          <p:cNvPr id="3" name="Teksto vietos rezervavimo ženklas 2">
            <a:extLst>
              <a:ext uri="{FF2B5EF4-FFF2-40B4-BE49-F238E27FC236}">
                <a16:creationId xmlns:a16="http://schemas.microsoft.com/office/drawing/2014/main" id="{03F96D11-6C9F-2656-0E87-F0880AAC9586}"/>
              </a:ext>
            </a:extLst>
          </p:cNvPr>
          <p:cNvSpPr>
            <a:spLocks noGrp="1"/>
          </p:cNvSpPr>
          <p:nvPr>
            <p:ph type="body" sz="quarter" idx="12"/>
          </p:nvPr>
        </p:nvSpPr>
        <p:spPr/>
        <p:txBody>
          <a:bodyPr/>
          <a:lstStyle/>
          <a:p>
            <a:endParaRPr lang="lt-LT"/>
          </a:p>
        </p:txBody>
      </p:sp>
      <p:pic>
        <p:nvPicPr>
          <p:cNvPr id="4" name="Paveikslėlis 3" descr="Paveikslėlis, kuriame yra diagrama&#10;&#10;Automatiškai sugeneruotas aprašymas">
            <a:extLst>
              <a:ext uri="{FF2B5EF4-FFF2-40B4-BE49-F238E27FC236}">
                <a16:creationId xmlns:a16="http://schemas.microsoft.com/office/drawing/2014/main" id="{86FE1DAE-5AF7-9415-58A1-A7FBBB5AD1D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b="4152"/>
          <a:stretch/>
        </p:blipFill>
        <p:spPr bwMode="auto">
          <a:xfrm>
            <a:off x="0" y="-1894"/>
            <a:ext cx="6425344" cy="6158592"/>
          </a:xfrm>
          <a:prstGeom prst="rect">
            <a:avLst/>
          </a:prstGeom>
          <a:noFill/>
          <a:ln>
            <a:noFill/>
          </a:ln>
        </p:spPr>
      </p:pic>
      <p:pic>
        <p:nvPicPr>
          <p:cNvPr id="5" name="Paveikslėlis 4" descr="Paveikslėlis, kuriame yra diagrama&#10;&#10;Automatiškai sugeneruotas aprašymas">
            <a:extLst>
              <a:ext uri="{FF2B5EF4-FFF2-40B4-BE49-F238E27FC236}">
                <a16:creationId xmlns:a16="http://schemas.microsoft.com/office/drawing/2014/main" id="{9834A81D-7F19-A51E-2231-81CD8AE1628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b="4152"/>
          <a:stretch/>
        </p:blipFill>
        <p:spPr bwMode="auto">
          <a:xfrm>
            <a:off x="5766656" y="-2425"/>
            <a:ext cx="6425344" cy="6158592"/>
          </a:xfrm>
          <a:prstGeom prst="rect">
            <a:avLst/>
          </a:prstGeom>
          <a:noFill/>
          <a:ln>
            <a:noFill/>
          </a:ln>
        </p:spPr>
      </p:pic>
      <p:sp>
        <p:nvSpPr>
          <p:cNvPr id="8" name="TextBox 7">
            <a:extLst>
              <a:ext uri="{FF2B5EF4-FFF2-40B4-BE49-F238E27FC236}">
                <a16:creationId xmlns:a16="http://schemas.microsoft.com/office/drawing/2014/main" id="{B513FF78-35C5-96BC-0EC6-D7249224B645}"/>
              </a:ext>
            </a:extLst>
          </p:cNvPr>
          <p:cNvSpPr txBox="1"/>
          <p:nvPr/>
        </p:nvSpPr>
        <p:spPr>
          <a:xfrm>
            <a:off x="838200" y="6156698"/>
            <a:ext cx="9426677" cy="646331"/>
          </a:xfrm>
          <a:prstGeom prst="rect">
            <a:avLst/>
          </a:prstGeom>
          <a:noFill/>
        </p:spPr>
        <p:txBody>
          <a:bodyPr wrap="square">
            <a:spAutoFit/>
          </a:bodyPr>
          <a:lstStyle/>
          <a:p>
            <a:r>
              <a:rPr lang="lt-LT">
                <a:solidFill>
                  <a:srgbClr val="000000"/>
                </a:solidFill>
                <a:latin typeface="Times New Roman" panose="02020603050405020304" pitchFamily="18" charset="0"/>
                <a:cs typeface="Times New Roman" panose="02020603050405020304" pitchFamily="18" charset="0"/>
              </a:rPr>
              <a:t>H. </a:t>
            </a:r>
            <a:r>
              <a:rPr lang="lt-LT" err="1">
                <a:solidFill>
                  <a:srgbClr val="000000"/>
                </a:solidFill>
                <a:latin typeface="Times New Roman" panose="02020603050405020304" pitchFamily="18" charset="0"/>
                <a:cs typeface="Times New Roman" panose="02020603050405020304" pitchFamily="18" charset="0"/>
              </a:rPr>
              <a:t>Agarwal</a:t>
            </a:r>
            <a:r>
              <a:rPr lang="lt-LT">
                <a:solidFill>
                  <a:srgbClr val="000000"/>
                </a:solidFill>
                <a:latin typeface="Times New Roman" panose="02020603050405020304" pitchFamily="18" charset="0"/>
                <a:cs typeface="Times New Roman" panose="02020603050405020304" pitchFamily="18" charset="0"/>
              </a:rPr>
              <a:t>, t – SNE (t – </a:t>
            </a:r>
            <a:r>
              <a:rPr lang="lt-LT" err="1">
                <a:solidFill>
                  <a:srgbClr val="000000"/>
                </a:solidFill>
                <a:latin typeface="Times New Roman" panose="02020603050405020304" pitchFamily="18" charset="0"/>
                <a:cs typeface="Times New Roman" panose="02020603050405020304" pitchFamily="18" charset="0"/>
              </a:rPr>
              <a:t>Distributed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Stochastic</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Neighbor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Embedding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enjoy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algorithms</a:t>
            </a:r>
            <a:r>
              <a:rPr lang="lt-LT">
                <a:solidFill>
                  <a:srgbClr val="000000"/>
                </a:solidFill>
                <a:latin typeface="Times New Roman" panose="02020603050405020304" pitchFamily="18" charset="0"/>
                <a:cs typeface="Times New Roman" panose="02020603050405020304" pitchFamily="18" charset="0"/>
              </a:rPr>
              <a:t>, https://www.enjoyalgorithms.com/blog/tsne-algorithm-in-ml</a:t>
            </a:r>
          </a:p>
        </p:txBody>
      </p:sp>
      <p:sp>
        <p:nvSpPr>
          <p:cNvPr id="9" name="TextBox 8">
            <a:extLst>
              <a:ext uri="{FF2B5EF4-FFF2-40B4-BE49-F238E27FC236}">
                <a16:creationId xmlns:a16="http://schemas.microsoft.com/office/drawing/2014/main" id="{18DDD29B-DADC-6B05-1E22-5EDAA378CEC2}"/>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16</a:t>
            </a:r>
          </a:p>
        </p:txBody>
      </p:sp>
    </p:spTree>
    <p:extLst>
      <p:ext uri="{BB962C8B-B14F-4D97-AF65-F5344CB8AC3E}">
        <p14:creationId xmlns:p14="http://schemas.microsoft.com/office/powerpoint/2010/main" val="1607439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1F1CA9D-EB16-6C23-EEB2-BF7B4A0D42E0}"/>
              </a:ext>
            </a:extLst>
          </p:cNvPr>
          <p:cNvSpPr>
            <a:spLocks noGrp="1"/>
          </p:cNvSpPr>
          <p:nvPr>
            <p:ph type="title"/>
          </p:nvPr>
        </p:nvSpPr>
        <p:spPr/>
        <p:txBody>
          <a:bodyPr/>
          <a:lstStyle/>
          <a:p>
            <a:endParaRPr lang="lt-LT"/>
          </a:p>
        </p:txBody>
      </p:sp>
      <p:sp>
        <p:nvSpPr>
          <p:cNvPr id="3" name="Teksto vietos rezervavimo ženklas 2">
            <a:extLst>
              <a:ext uri="{FF2B5EF4-FFF2-40B4-BE49-F238E27FC236}">
                <a16:creationId xmlns:a16="http://schemas.microsoft.com/office/drawing/2014/main" id="{EF379F7E-9F8D-85F8-561C-03623003C2D1}"/>
              </a:ext>
            </a:extLst>
          </p:cNvPr>
          <p:cNvSpPr>
            <a:spLocks noGrp="1"/>
          </p:cNvSpPr>
          <p:nvPr>
            <p:ph type="body" sz="quarter" idx="12"/>
          </p:nvPr>
        </p:nvSpPr>
        <p:spPr/>
        <p:txBody>
          <a:bodyPr/>
          <a:lstStyle/>
          <a:p>
            <a:endParaRPr lang="lt-LT"/>
          </a:p>
        </p:txBody>
      </p:sp>
      <p:pic>
        <p:nvPicPr>
          <p:cNvPr id="4" name="Paveikslėlis 3" descr="Paveikslėlis, kuriame yra diagrama&#10;&#10;Automatiškai sugeneruotas aprašymas">
            <a:extLst>
              <a:ext uri="{FF2B5EF4-FFF2-40B4-BE49-F238E27FC236}">
                <a16:creationId xmlns:a16="http://schemas.microsoft.com/office/drawing/2014/main" id="{6EC23651-4657-4918-A570-C5B09037FC4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t="6904" b="5209"/>
          <a:stretch/>
        </p:blipFill>
        <p:spPr bwMode="auto">
          <a:xfrm>
            <a:off x="1669369" y="0"/>
            <a:ext cx="6835534" cy="6007510"/>
          </a:xfrm>
          <a:prstGeom prst="rect">
            <a:avLst/>
          </a:prstGeom>
          <a:noFill/>
          <a:ln>
            <a:noFill/>
          </a:ln>
        </p:spPr>
      </p:pic>
      <p:sp>
        <p:nvSpPr>
          <p:cNvPr id="5" name="TextBox 4">
            <a:extLst>
              <a:ext uri="{FF2B5EF4-FFF2-40B4-BE49-F238E27FC236}">
                <a16:creationId xmlns:a16="http://schemas.microsoft.com/office/drawing/2014/main" id="{13C59BB4-6A7B-16A1-E0A7-6684BB875565}"/>
              </a:ext>
            </a:extLst>
          </p:cNvPr>
          <p:cNvSpPr txBox="1"/>
          <p:nvPr/>
        </p:nvSpPr>
        <p:spPr>
          <a:xfrm>
            <a:off x="804554" y="6161536"/>
            <a:ext cx="10907632" cy="646331"/>
          </a:xfrm>
          <a:prstGeom prst="rect">
            <a:avLst/>
          </a:prstGeom>
          <a:noFill/>
        </p:spPr>
        <p:txBody>
          <a:bodyPr wrap="square">
            <a:spAutoFit/>
          </a:bodyPr>
          <a:lstStyle/>
          <a:p>
            <a:r>
              <a:rPr lang="lt-LT">
                <a:solidFill>
                  <a:srgbClr val="000000"/>
                </a:solidFill>
                <a:latin typeface="Times New Roman" panose="02020603050405020304" pitchFamily="18" charset="0"/>
                <a:cs typeface="Times New Roman" panose="02020603050405020304" pitchFamily="18" charset="0"/>
              </a:rPr>
              <a:t>H. </a:t>
            </a:r>
            <a:r>
              <a:rPr lang="lt-LT" err="1">
                <a:solidFill>
                  <a:srgbClr val="000000"/>
                </a:solidFill>
                <a:latin typeface="Times New Roman" panose="02020603050405020304" pitchFamily="18" charset="0"/>
                <a:cs typeface="Times New Roman" panose="02020603050405020304" pitchFamily="18" charset="0"/>
              </a:rPr>
              <a:t>Agarwal</a:t>
            </a:r>
            <a:r>
              <a:rPr lang="lt-LT">
                <a:solidFill>
                  <a:srgbClr val="000000"/>
                </a:solidFill>
                <a:latin typeface="Times New Roman" panose="02020603050405020304" pitchFamily="18" charset="0"/>
                <a:cs typeface="Times New Roman" panose="02020603050405020304" pitchFamily="18" charset="0"/>
              </a:rPr>
              <a:t>, t – SNE (t – </a:t>
            </a:r>
            <a:r>
              <a:rPr lang="lt-LT" err="1">
                <a:solidFill>
                  <a:srgbClr val="000000"/>
                </a:solidFill>
                <a:latin typeface="Times New Roman" panose="02020603050405020304" pitchFamily="18" charset="0"/>
                <a:cs typeface="Times New Roman" panose="02020603050405020304" pitchFamily="18" charset="0"/>
              </a:rPr>
              <a:t>Distributed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Stochastic</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Neighbor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Embedding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enjoy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algorithms</a:t>
            </a:r>
            <a:r>
              <a:rPr lang="lt-LT">
                <a:solidFill>
                  <a:srgbClr val="000000"/>
                </a:solidFill>
                <a:latin typeface="Times New Roman" panose="02020603050405020304" pitchFamily="18" charset="0"/>
                <a:cs typeface="Times New Roman" panose="02020603050405020304" pitchFamily="18" charset="0"/>
              </a:rPr>
              <a:t>, https://www.enjoyalgorithms.com/blog/tsne-algorithm-in-ml</a:t>
            </a:r>
          </a:p>
        </p:txBody>
      </p:sp>
      <p:sp>
        <p:nvSpPr>
          <p:cNvPr id="6" name="TextBox 5">
            <a:extLst>
              <a:ext uri="{FF2B5EF4-FFF2-40B4-BE49-F238E27FC236}">
                <a16:creationId xmlns:a16="http://schemas.microsoft.com/office/drawing/2014/main" id="{9EBA646C-D4A9-8339-14DD-173E79713D60}"/>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17</a:t>
            </a:r>
          </a:p>
        </p:txBody>
      </p:sp>
    </p:spTree>
    <p:extLst>
      <p:ext uri="{BB962C8B-B14F-4D97-AF65-F5344CB8AC3E}">
        <p14:creationId xmlns:p14="http://schemas.microsoft.com/office/powerpoint/2010/main" val="2092445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14D1EE4-3ED0-3CD4-D185-B36C1C4855C9}"/>
              </a:ext>
            </a:extLst>
          </p:cNvPr>
          <p:cNvSpPr>
            <a:spLocks noGrp="1"/>
          </p:cNvSpPr>
          <p:nvPr>
            <p:ph type="title"/>
          </p:nvPr>
        </p:nvSpPr>
        <p:spPr/>
        <p:txBody>
          <a:bodyPr/>
          <a:lstStyle/>
          <a:p>
            <a:endParaRPr lang="lt-LT"/>
          </a:p>
        </p:txBody>
      </p:sp>
      <p:sp>
        <p:nvSpPr>
          <p:cNvPr id="3" name="Teksto vietos rezervavimo ženklas 2">
            <a:extLst>
              <a:ext uri="{FF2B5EF4-FFF2-40B4-BE49-F238E27FC236}">
                <a16:creationId xmlns:a16="http://schemas.microsoft.com/office/drawing/2014/main" id="{98E15922-D542-C2A8-D5F1-FEBBE0F4F9F1}"/>
              </a:ext>
            </a:extLst>
          </p:cNvPr>
          <p:cNvSpPr>
            <a:spLocks noGrp="1"/>
          </p:cNvSpPr>
          <p:nvPr>
            <p:ph type="body" sz="quarter" idx="12"/>
          </p:nvPr>
        </p:nvSpPr>
        <p:spPr/>
        <p:txBody>
          <a:bodyPr/>
          <a:lstStyle/>
          <a:p>
            <a:endParaRPr lang="lt-LT"/>
          </a:p>
        </p:txBody>
      </p:sp>
      <p:pic>
        <p:nvPicPr>
          <p:cNvPr id="4" name="Paveikslėlis 3" descr="Paveikslėlis, kuriame yra diagrama&#10;&#10;Automatiškai sugeneruotas aprašymas">
            <a:extLst>
              <a:ext uri="{FF2B5EF4-FFF2-40B4-BE49-F238E27FC236}">
                <a16:creationId xmlns:a16="http://schemas.microsoft.com/office/drawing/2014/main" id="{A6731A38-9F12-3BF8-4ED5-48C818E06FC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b="3125"/>
          <a:stretch/>
        </p:blipFill>
        <p:spPr bwMode="auto">
          <a:xfrm>
            <a:off x="0" y="1"/>
            <a:ext cx="6187105" cy="6161536"/>
          </a:xfrm>
          <a:prstGeom prst="rect">
            <a:avLst/>
          </a:prstGeom>
          <a:noFill/>
          <a:ln>
            <a:noFill/>
          </a:ln>
        </p:spPr>
      </p:pic>
      <p:pic>
        <p:nvPicPr>
          <p:cNvPr id="6" name="Paveikslėlis 5" descr="Paveikslėlis, kuriame yra diagrama&#10;&#10;Automatiškai sugeneruotas aprašymas">
            <a:extLst>
              <a:ext uri="{FF2B5EF4-FFF2-40B4-BE49-F238E27FC236}">
                <a16:creationId xmlns:a16="http://schemas.microsoft.com/office/drawing/2014/main" id="{B1A2ED3A-8FDA-7AD0-FF32-7689BC71D1B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b="3125"/>
          <a:stretch/>
        </p:blipFill>
        <p:spPr bwMode="auto">
          <a:xfrm>
            <a:off x="6003600" y="-1"/>
            <a:ext cx="6188400" cy="6161537"/>
          </a:xfrm>
          <a:prstGeom prst="rect">
            <a:avLst/>
          </a:prstGeom>
          <a:noFill/>
          <a:ln>
            <a:noFill/>
          </a:ln>
        </p:spPr>
      </p:pic>
      <p:sp>
        <p:nvSpPr>
          <p:cNvPr id="7" name="TextBox 6">
            <a:extLst>
              <a:ext uri="{FF2B5EF4-FFF2-40B4-BE49-F238E27FC236}">
                <a16:creationId xmlns:a16="http://schemas.microsoft.com/office/drawing/2014/main" id="{1F504618-0685-3239-50A9-41097F47108A}"/>
              </a:ext>
            </a:extLst>
          </p:cNvPr>
          <p:cNvSpPr txBox="1"/>
          <p:nvPr/>
        </p:nvSpPr>
        <p:spPr>
          <a:xfrm>
            <a:off x="804554" y="6161536"/>
            <a:ext cx="9814285" cy="646331"/>
          </a:xfrm>
          <a:prstGeom prst="rect">
            <a:avLst/>
          </a:prstGeom>
          <a:noFill/>
        </p:spPr>
        <p:txBody>
          <a:bodyPr wrap="square">
            <a:spAutoFit/>
          </a:bodyPr>
          <a:lstStyle/>
          <a:p>
            <a:r>
              <a:rPr lang="lt-LT">
                <a:solidFill>
                  <a:srgbClr val="000000"/>
                </a:solidFill>
                <a:latin typeface="Times New Roman" panose="02020603050405020304" pitchFamily="18" charset="0"/>
                <a:cs typeface="Times New Roman" panose="02020603050405020304" pitchFamily="18" charset="0"/>
              </a:rPr>
              <a:t>H. </a:t>
            </a:r>
            <a:r>
              <a:rPr lang="lt-LT" err="1">
                <a:solidFill>
                  <a:srgbClr val="000000"/>
                </a:solidFill>
                <a:latin typeface="Times New Roman" panose="02020603050405020304" pitchFamily="18" charset="0"/>
                <a:cs typeface="Times New Roman" panose="02020603050405020304" pitchFamily="18" charset="0"/>
              </a:rPr>
              <a:t>Agarwal</a:t>
            </a:r>
            <a:r>
              <a:rPr lang="lt-LT">
                <a:solidFill>
                  <a:srgbClr val="000000"/>
                </a:solidFill>
                <a:latin typeface="Times New Roman" panose="02020603050405020304" pitchFamily="18" charset="0"/>
                <a:cs typeface="Times New Roman" panose="02020603050405020304" pitchFamily="18" charset="0"/>
              </a:rPr>
              <a:t>, t – SNE (t – </a:t>
            </a:r>
            <a:r>
              <a:rPr lang="lt-LT" err="1">
                <a:solidFill>
                  <a:srgbClr val="000000"/>
                </a:solidFill>
                <a:latin typeface="Times New Roman" panose="02020603050405020304" pitchFamily="18" charset="0"/>
                <a:cs typeface="Times New Roman" panose="02020603050405020304" pitchFamily="18" charset="0"/>
              </a:rPr>
              <a:t>Distributed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Stochastic</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Neighbor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Embedding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enjoy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algorithms</a:t>
            </a:r>
            <a:r>
              <a:rPr lang="lt-LT">
                <a:solidFill>
                  <a:srgbClr val="000000"/>
                </a:solidFill>
                <a:latin typeface="Times New Roman" panose="02020603050405020304" pitchFamily="18" charset="0"/>
                <a:cs typeface="Times New Roman" panose="02020603050405020304" pitchFamily="18" charset="0"/>
              </a:rPr>
              <a:t>, https://www.enjoyalgorithms.com/blog/tsne-algorithm-in-ml</a:t>
            </a:r>
          </a:p>
        </p:txBody>
      </p:sp>
      <p:sp>
        <p:nvSpPr>
          <p:cNvPr id="8" name="TextBox 7">
            <a:extLst>
              <a:ext uri="{FF2B5EF4-FFF2-40B4-BE49-F238E27FC236}">
                <a16:creationId xmlns:a16="http://schemas.microsoft.com/office/drawing/2014/main" id="{E9C2B65F-D925-39C4-8D76-52EC557A3B7A}"/>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1106625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7BC2FCA-F453-8145-47F7-3BDBAEABF685}"/>
              </a:ext>
            </a:extLst>
          </p:cNvPr>
          <p:cNvSpPr>
            <a:spLocks noGrp="1"/>
          </p:cNvSpPr>
          <p:nvPr>
            <p:ph type="title"/>
          </p:nvPr>
        </p:nvSpPr>
        <p:spPr/>
        <p:txBody>
          <a:bodyPr/>
          <a:lstStyle/>
          <a:p>
            <a:endParaRPr lang="lt-LT"/>
          </a:p>
        </p:txBody>
      </p:sp>
      <p:sp>
        <p:nvSpPr>
          <p:cNvPr id="3" name="Teksto vietos rezervavimo ženklas 2">
            <a:extLst>
              <a:ext uri="{FF2B5EF4-FFF2-40B4-BE49-F238E27FC236}">
                <a16:creationId xmlns:a16="http://schemas.microsoft.com/office/drawing/2014/main" id="{F8E02C1C-90A8-091C-AD8D-940ACCDC6EDB}"/>
              </a:ext>
            </a:extLst>
          </p:cNvPr>
          <p:cNvSpPr>
            <a:spLocks noGrp="1"/>
          </p:cNvSpPr>
          <p:nvPr>
            <p:ph type="body" sz="quarter" idx="12"/>
          </p:nvPr>
        </p:nvSpPr>
        <p:spPr/>
        <p:txBody>
          <a:bodyPr/>
          <a:lstStyle/>
          <a:p>
            <a:endParaRPr lang="lt-LT"/>
          </a:p>
        </p:txBody>
      </p:sp>
      <p:pic>
        <p:nvPicPr>
          <p:cNvPr id="4" name="Paveikslėlis 3" descr="Paveikslėlis, kuriame yra diagrama&#10;&#10;Automatiškai sugeneruotas aprašymas">
            <a:extLst>
              <a:ext uri="{FF2B5EF4-FFF2-40B4-BE49-F238E27FC236}">
                <a16:creationId xmlns:a16="http://schemas.microsoft.com/office/drawing/2014/main" id="{67B04502-5109-FCBB-3221-2E225C36E260}"/>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b="5427"/>
          <a:stretch/>
        </p:blipFill>
        <p:spPr bwMode="auto">
          <a:xfrm>
            <a:off x="-59621" y="0"/>
            <a:ext cx="6300000" cy="6109855"/>
          </a:xfrm>
          <a:prstGeom prst="rect">
            <a:avLst/>
          </a:prstGeom>
          <a:noFill/>
          <a:ln>
            <a:noFill/>
          </a:ln>
        </p:spPr>
      </p:pic>
      <p:pic>
        <p:nvPicPr>
          <p:cNvPr id="5" name="Paveikslėlis 4" descr="Paveikslėlis, kuriame yra diagrama&#10;&#10;Automatiškai sugeneruotas aprašymas">
            <a:extLst>
              <a:ext uri="{FF2B5EF4-FFF2-40B4-BE49-F238E27FC236}">
                <a16:creationId xmlns:a16="http://schemas.microsoft.com/office/drawing/2014/main" id="{EDD43293-22E5-191D-4B1D-746C6413981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t="1" b="5426"/>
          <a:stretch/>
        </p:blipFill>
        <p:spPr bwMode="auto">
          <a:xfrm>
            <a:off x="5917819" y="0"/>
            <a:ext cx="6300000" cy="6109855"/>
          </a:xfrm>
          <a:prstGeom prst="rect">
            <a:avLst/>
          </a:prstGeom>
          <a:noFill/>
          <a:ln>
            <a:noFill/>
          </a:ln>
        </p:spPr>
      </p:pic>
      <p:sp>
        <p:nvSpPr>
          <p:cNvPr id="6" name="TextBox 5">
            <a:extLst>
              <a:ext uri="{FF2B5EF4-FFF2-40B4-BE49-F238E27FC236}">
                <a16:creationId xmlns:a16="http://schemas.microsoft.com/office/drawing/2014/main" id="{C7C771F8-8062-D9FC-B084-3021D36D68B4}"/>
              </a:ext>
            </a:extLst>
          </p:cNvPr>
          <p:cNvSpPr txBox="1"/>
          <p:nvPr/>
        </p:nvSpPr>
        <p:spPr>
          <a:xfrm>
            <a:off x="37913" y="166745"/>
            <a:ext cx="5229726" cy="461665"/>
          </a:xfrm>
          <a:prstGeom prst="rect">
            <a:avLst/>
          </a:prstGeom>
          <a:noFill/>
        </p:spPr>
        <p:txBody>
          <a:bodyPr wrap="square" rtlCol="0">
            <a:spAutoFit/>
          </a:bodyPr>
          <a:lstStyle/>
          <a:p>
            <a:r>
              <a:rPr lang="lt-LT" sz="2400">
                <a:solidFill>
                  <a:srgbClr val="000000"/>
                </a:solidFill>
                <a:latin typeface="Times New Roman" panose="02020603050405020304" pitchFamily="18" charset="0"/>
                <a:cs typeface="Times New Roman" panose="02020603050405020304" pitchFamily="18" charset="0"/>
              </a:rPr>
              <a:t>Taškui kaimynų skaičius didesnis </a:t>
            </a:r>
          </a:p>
        </p:txBody>
      </p:sp>
      <p:sp>
        <p:nvSpPr>
          <p:cNvPr id="7" name="TextBox 6">
            <a:extLst>
              <a:ext uri="{FF2B5EF4-FFF2-40B4-BE49-F238E27FC236}">
                <a16:creationId xmlns:a16="http://schemas.microsoft.com/office/drawing/2014/main" id="{477FF20A-74F9-3FEF-94D7-62941B322C1E}"/>
              </a:ext>
            </a:extLst>
          </p:cNvPr>
          <p:cNvSpPr txBox="1"/>
          <p:nvPr/>
        </p:nvSpPr>
        <p:spPr>
          <a:xfrm>
            <a:off x="5365172" y="76629"/>
            <a:ext cx="5624007" cy="830997"/>
          </a:xfrm>
          <a:prstGeom prst="rect">
            <a:avLst/>
          </a:prstGeom>
          <a:noFill/>
        </p:spPr>
        <p:txBody>
          <a:bodyPr wrap="square" rtlCol="0">
            <a:spAutoFit/>
          </a:bodyPr>
          <a:lstStyle/>
          <a:p>
            <a:pPr algn="just"/>
            <a:r>
              <a:rPr lang="lt-LT" sz="2400">
                <a:solidFill>
                  <a:srgbClr val="000000"/>
                </a:solidFill>
                <a:latin typeface="Times New Roman" panose="02020603050405020304" pitchFamily="18" charset="0"/>
                <a:cs typeface="Times New Roman" panose="02020603050405020304" pitchFamily="18" charset="0"/>
              </a:rPr>
              <a:t>Kaimynų skaičius mažesnis, kreivė gavosi </a:t>
            </a:r>
            <a:r>
              <a:rPr lang="lt-LT" sz="2400" err="1">
                <a:solidFill>
                  <a:srgbClr val="000000"/>
                </a:solidFill>
                <a:latin typeface="Times New Roman" panose="02020603050405020304" pitchFamily="18" charset="0"/>
                <a:cs typeface="Times New Roman" panose="02020603050405020304" pitchFamily="18" charset="0"/>
              </a:rPr>
              <a:t>plokštesnė</a:t>
            </a:r>
            <a:endParaRPr lang="lt-LT" sz="240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72263C0-8103-DE2E-EDA9-5DB09BD80DD1}"/>
              </a:ext>
            </a:extLst>
          </p:cNvPr>
          <p:cNvSpPr txBox="1"/>
          <p:nvPr/>
        </p:nvSpPr>
        <p:spPr>
          <a:xfrm>
            <a:off x="804554" y="6161536"/>
            <a:ext cx="9794620" cy="646331"/>
          </a:xfrm>
          <a:prstGeom prst="rect">
            <a:avLst/>
          </a:prstGeom>
          <a:noFill/>
        </p:spPr>
        <p:txBody>
          <a:bodyPr wrap="square">
            <a:spAutoFit/>
          </a:bodyPr>
          <a:lstStyle/>
          <a:p>
            <a:r>
              <a:rPr lang="lt-LT">
                <a:solidFill>
                  <a:srgbClr val="000000"/>
                </a:solidFill>
                <a:latin typeface="Times New Roman" panose="02020603050405020304" pitchFamily="18" charset="0"/>
                <a:cs typeface="Times New Roman" panose="02020603050405020304" pitchFamily="18" charset="0"/>
              </a:rPr>
              <a:t>H. </a:t>
            </a:r>
            <a:r>
              <a:rPr lang="lt-LT" err="1">
                <a:solidFill>
                  <a:srgbClr val="000000"/>
                </a:solidFill>
                <a:latin typeface="Times New Roman" panose="02020603050405020304" pitchFamily="18" charset="0"/>
                <a:cs typeface="Times New Roman" panose="02020603050405020304" pitchFamily="18" charset="0"/>
              </a:rPr>
              <a:t>Agarwal</a:t>
            </a:r>
            <a:r>
              <a:rPr lang="lt-LT">
                <a:solidFill>
                  <a:srgbClr val="000000"/>
                </a:solidFill>
                <a:latin typeface="Times New Roman" panose="02020603050405020304" pitchFamily="18" charset="0"/>
                <a:cs typeface="Times New Roman" panose="02020603050405020304" pitchFamily="18" charset="0"/>
              </a:rPr>
              <a:t>, t – SNE (t – </a:t>
            </a:r>
            <a:r>
              <a:rPr lang="lt-LT" err="1">
                <a:solidFill>
                  <a:srgbClr val="000000"/>
                </a:solidFill>
                <a:latin typeface="Times New Roman" panose="02020603050405020304" pitchFamily="18" charset="0"/>
                <a:cs typeface="Times New Roman" panose="02020603050405020304" pitchFamily="18" charset="0"/>
              </a:rPr>
              <a:t>Distributed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Stochastic</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Neighbor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Embedding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enjoy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algorithms</a:t>
            </a:r>
            <a:r>
              <a:rPr lang="lt-LT">
                <a:solidFill>
                  <a:srgbClr val="000000"/>
                </a:solidFill>
                <a:latin typeface="Times New Roman" panose="02020603050405020304" pitchFamily="18" charset="0"/>
                <a:cs typeface="Times New Roman" panose="02020603050405020304" pitchFamily="18" charset="0"/>
              </a:rPr>
              <a:t>, https://www.enjoyalgorithms.com/blog/tsne-algorithm-in-ml</a:t>
            </a:r>
          </a:p>
        </p:txBody>
      </p:sp>
      <p:sp>
        <p:nvSpPr>
          <p:cNvPr id="9" name="TextBox 8">
            <a:extLst>
              <a:ext uri="{FF2B5EF4-FFF2-40B4-BE49-F238E27FC236}">
                <a16:creationId xmlns:a16="http://schemas.microsoft.com/office/drawing/2014/main" id="{3C162465-93AA-C536-DB4A-7E7007006C0B}"/>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3760587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592" y="530860"/>
            <a:ext cx="9053945" cy="787732"/>
          </a:xfrm>
        </p:spPr>
        <p:txBody>
          <a:bodyPr/>
          <a:lstStyle/>
          <a:p>
            <a:r>
              <a:rPr lang="lt-LT">
                <a:latin typeface="Times New Roman" panose="02020603050405020304" pitchFamily="18" charset="0"/>
                <a:cs typeface="Times New Roman" panose="02020603050405020304" pitchFamily="18" charset="0"/>
              </a:rPr>
              <a:t>Turinys</a:t>
            </a:r>
            <a:r>
              <a:rPr lang="lt-LT"/>
              <a:t> </a:t>
            </a:r>
            <a:endParaRPr lang="en-US"/>
          </a:p>
        </p:txBody>
      </p:sp>
      <p:sp>
        <p:nvSpPr>
          <p:cNvPr id="3" name="Text Placeholder 2"/>
          <p:cNvSpPr>
            <a:spLocks noGrp="1"/>
          </p:cNvSpPr>
          <p:nvPr>
            <p:ph type="body" sz="quarter" idx="12"/>
          </p:nvPr>
        </p:nvSpPr>
        <p:spPr>
          <a:xfrm>
            <a:off x="698091" y="1248697"/>
            <a:ext cx="9822426" cy="5250426"/>
          </a:xfrm>
        </p:spPr>
        <p:txBody>
          <a:bodyPr>
            <a:normAutofit/>
          </a:bodyPr>
          <a:lstStyle/>
          <a:p>
            <a:pPr marL="342900" lvl="0" indent="-342900">
              <a:lnSpc>
                <a:spcPct val="107000"/>
              </a:lnSpc>
              <a:buFont typeface="+mj-lt"/>
              <a:buAutoNum type="arabicPeriod"/>
            </a:pP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 – SNE metodo pristatymas:</a:t>
            </a:r>
          </a:p>
          <a:p>
            <a:pPr marL="800100" lvl="1" indent="-342900">
              <a:lnSpc>
                <a:spcPct val="107000"/>
              </a:lnSpc>
              <a:buFont typeface="+mj-lt"/>
              <a:buAutoNum type="arabicPeriod"/>
            </a:pPr>
            <a:r>
              <a:rPr lang="lt-LT" sz="2200" kern="1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Pavadinimo iššifravimas ir pagrindinės algoritmo idėjos pristatymas.</a:t>
            </a:r>
            <a:endPar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Tinkami duomenys algoritmui.</a:t>
            </a:r>
          </a:p>
          <a:p>
            <a:pPr marL="742950" lvl="1" indent="-285750">
              <a:lnSpc>
                <a:spcPct val="107000"/>
              </a:lnSpc>
              <a:buFont typeface="+mj-lt"/>
              <a:buAutoNum type="arabicPeriod"/>
            </a:pP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Matematinis algoritmo veikimas.</a:t>
            </a:r>
          </a:p>
          <a:p>
            <a:pPr marL="742950" lvl="1" indent="-285750">
              <a:lnSpc>
                <a:spcPct val="107000"/>
              </a:lnSpc>
              <a:buFont typeface="+mj-lt"/>
              <a:buAutoNum type="arabicPeriod"/>
            </a:pPr>
            <a:r>
              <a:rPr lang="lt-LT" sz="2200" kern="1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„Žmogiškas“ algoritmo paaiškinimo veikimas su pavyzduku.</a:t>
            </a:r>
          </a:p>
          <a:p>
            <a:pPr marL="742950" lvl="1" indent="-285750">
              <a:lnSpc>
                <a:spcPct val="107000"/>
              </a:lnSpc>
              <a:buFont typeface="+mj-lt"/>
              <a:buAutoNum type="arabicPeriod"/>
            </a:pPr>
            <a:r>
              <a:rPr lang="lt-LT" sz="22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Hiperparametr</a:t>
            </a:r>
            <a:r>
              <a:rPr lang="lt-LT" sz="2200" kern="100" dirty="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ai</a:t>
            </a:r>
            <a:r>
              <a:rPr lang="lt-LT" sz="2200" kern="1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ir jų svarba.</a:t>
            </a:r>
          </a:p>
          <a:p>
            <a:pPr marL="742950" lvl="1" indent="-285750">
              <a:lnSpc>
                <a:spcPct val="107000"/>
              </a:lnSpc>
              <a:buFont typeface="+mj-lt"/>
              <a:buAutoNum type="arabicPeriod"/>
            </a:pP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Efektyvus algoritmo panaudojimas ir pastabos.</a:t>
            </a:r>
          </a:p>
          <a:p>
            <a:pPr marL="742950" lvl="1" indent="-285750">
              <a:lnSpc>
                <a:spcPct val="107000"/>
              </a:lnSpc>
              <a:buFont typeface="+mj-lt"/>
              <a:buAutoNum type="arabicPeriod"/>
            </a:pPr>
            <a:r>
              <a:rPr lang="lt-LT" sz="2200" kern="1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Palyginimas su PCA.</a:t>
            </a:r>
          </a:p>
          <a:p>
            <a:pPr marL="742950" lvl="1" indent="-285750">
              <a:lnSpc>
                <a:spcPct val="107000"/>
              </a:lnSpc>
              <a:buFont typeface="+mj-lt"/>
              <a:buAutoNum type="arabicPeriod"/>
            </a:pP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Realūs panaudojimo pavyzdžiai.</a:t>
            </a:r>
          </a:p>
          <a:p>
            <a:pPr marL="742950" lvl="1" indent="-285750">
              <a:lnSpc>
                <a:spcPct val="107000"/>
              </a:lnSpc>
              <a:buFont typeface="+mj-lt"/>
              <a:buAutoNum type="arabicPeriod"/>
            </a:pP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Privalumai ir trūkumai</a:t>
            </a:r>
          </a:p>
          <a:p>
            <a:pPr marL="342900" lvl="0" indent="-342900">
              <a:lnSpc>
                <a:spcPct val="107000"/>
              </a:lnSpc>
              <a:buFont typeface="+mj-lt"/>
              <a:buAutoNum type="arabicPeriod"/>
            </a:pP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Modifikacijos</a:t>
            </a:r>
          </a:p>
          <a:p>
            <a:pPr marL="342900" lvl="0" indent="-342900">
              <a:lnSpc>
                <a:spcPct val="107000"/>
              </a:lnSpc>
              <a:spcAft>
                <a:spcPts val="800"/>
              </a:spcAft>
              <a:buFont typeface="+mj-lt"/>
              <a:buAutoNum type="arabicPeriod"/>
            </a:pP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Pritaikymas turimiems duomenims</a:t>
            </a:r>
          </a:p>
        </p:txBody>
      </p:sp>
      <p:sp>
        <p:nvSpPr>
          <p:cNvPr id="13" name="TextBox 12">
            <a:extLst>
              <a:ext uri="{FF2B5EF4-FFF2-40B4-BE49-F238E27FC236}">
                <a16:creationId xmlns:a16="http://schemas.microsoft.com/office/drawing/2014/main" id="{60C14B12-10E9-47A7-F5FB-D5D44B08F025}"/>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221264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DE146F7-C48A-5286-150C-E50084505697}"/>
              </a:ext>
            </a:extLst>
          </p:cNvPr>
          <p:cNvSpPr>
            <a:spLocks noGrp="1"/>
          </p:cNvSpPr>
          <p:nvPr>
            <p:ph type="title"/>
          </p:nvPr>
        </p:nvSpPr>
        <p:spPr/>
        <p:txBody>
          <a:bodyPr/>
          <a:lstStyle/>
          <a:p>
            <a:r>
              <a:rPr lang="lt-LT">
                <a:latin typeface="Times New Roman" panose="02020603050405020304" pitchFamily="18" charset="0"/>
                <a:cs typeface="Times New Roman" panose="02020603050405020304" pitchFamily="18" charset="0"/>
              </a:rPr>
              <a:t>Detalesnis algoritmo veikimas</a:t>
            </a:r>
            <a:endParaRPr lang="lt-LT"/>
          </a:p>
        </p:txBody>
      </p:sp>
      <mc:AlternateContent xmlns:mc="http://schemas.openxmlformats.org/markup-compatibility/2006" xmlns:a14="http://schemas.microsoft.com/office/drawing/2010/main">
        <mc:Choice Requires="a14">
          <p:sp>
            <p:nvSpPr>
              <p:cNvPr id="3" name="Teksto vietos rezervavimo ženklas 2">
                <a:extLst>
                  <a:ext uri="{FF2B5EF4-FFF2-40B4-BE49-F238E27FC236}">
                    <a16:creationId xmlns:a16="http://schemas.microsoft.com/office/drawing/2014/main" id="{95C65C50-99C1-EA7B-2774-2E0313E38643}"/>
                  </a:ext>
                </a:extLst>
              </p:cNvPr>
              <p:cNvSpPr>
                <a:spLocks noGrp="1"/>
              </p:cNvSpPr>
              <p:nvPr>
                <p:ph type="body" sz="quarter" idx="12"/>
              </p:nvPr>
            </p:nvSpPr>
            <p:spPr/>
            <p:txBody>
              <a:bodyPr>
                <a:normAutofit/>
              </a:bodyPr>
              <a:lstStyle/>
              <a:p>
                <a:pPr algn="just"/>
                <a:r>
                  <a:rPr lang="lt-LT" sz="2400">
                    <a:solidFill>
                      <a:srgbClr val="000000"/>
                    </a:solidFill>
                    <a:latin typeface="Times New Roman" panose="02020603050405020304" pitchFamily="18" charset="0"/>
                    <a:cs typeface="Times New Roman" panose="02020603050405020304" pitchFamily="18" charset="0"/>
                  </a:rPr>
                  <a:t>Preitoje skaidrėje gavome, jog </a:t>
                </a:r>
                <a14:m>
                  <m:oMath xmlns:m="http://schemas.openxmlformats.org/officeDocument/2006/math">
                    <m:sSub>
                      <m:sSubPr>
                        <m:ctrlPr>
                          <a:rPr lang="lt-LT" sz="240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𝑝</m:t>
                        </m:r>
                      </m:e>
                      <m:sub>
                        <m:r>
                          <a:rPr lang="lt-LT" sz="24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r>
                          <a:rPr lang="lt-LT" sz="24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lt-LT" sz="24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𝑗</m:t>
                        </m:r>
                      </m:sub>
                    </m:sSub>
                  </m:oMath>
                </a14:m>
                <a:r>
                  <a:rPr lang="lt-LT" sz="2400">
                    <a:solidFill>
                      <a:srgbClr val="000000"/>
                    </a:solidFill>
                    <a:latin typeface="Times New Roman" panose="02020603050405020304" pitchFamily="18" charset="0"/>
                    <a:cs typeface="Times New Roman" panose="02020603050405020304" pitchFamily="18" charset="0"/>
                  </a:rPr>
                  <a:t> ir </a:t>
                </a:r>
                <a14:m>
                  <m:oMath xmlns:m="http://schemas.openxmlformats.org/officeDocument/2006/math">
                    <m:sSub>
                      <m:sSubPr>
                        <m:ctrlP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𝑝</m:t>
                        </m:r>
                      </m:e>
                      <m:sub>
                        <m:r>
                          <a:rPr lang="lt-LT" sz="24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𝑗</m:t>
                        </m:r>
                        <m:r>
                          <a:rPr lang="lt-LT" sz="24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lt-LT" sz="24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sub>
                    </m:sSub>
                    <m:r>
                      <a:rPr lang="lt-LT" sz="24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oMath>
                </a14:m>
                <a:r>
                  <a:rPr lang="lt-LT" sz="2400">
                    <a:solidFill>
                      <a:srgbClr val="000000"/>
                    </a:solidFill>
                    <a:latin typeface="Times New Roman" panose="02020603050405020304" pitchFamily="18" charset="0"/>
                    <a:cs typeface="Times New Roman" panose="02020603050405020304" pitchFamily="18" charset="0"/>
                  </a:rPr>
                  <a:t>tikimybės nėra lygios. </a:t>
                </a:r>
              </a:p>
              <a:p>
                <a:pPr algn="just"/>
                <a:r>
                  <a:rPr lang="lt-LT" sz="2400" b="1">
                    <a:solidFill>
                      <a:srgbClr val="78003F"/>
                    </a:solidFill>
                    <a:latin typeface="Times New Roman" panose="02020603050405020304" pitchFamily="18" charset="0"/>
                    <a:cs typeface="Times New Roman" panose="02020603050405020304" pitchFamily="18" charset="0"/>
                  </a:rPr>
                  <a:t>Ką daryti tokiu atveju?</a:t>
                </a:r>
              </a:p>
              <a:p>
                <a:pPr algn="ctr"/>
                <a14:m>
                  <m:oMath xmlns:m="http://schemas.openxmlformats.org/officeDocument/2006/math">
                    <m:sSub>
                      <m:sSubPr>
                        <m:ctrlPr>
                          <a:rPr lang="lt-LT" sz="2400" i="1">
                            <a:solidFill>
                              <a:srgbClr val="000000"/>
                            </a:solidFill>
                            <a:latin typeface="Cambria Math" panose="02040503050406030204" pitchFamily="18" charset="0"/>
                          </a:rPr>
                        </m:ctrlPr>
                      </m:sSubPr>
                      <m:e>
                        <m:r>
                          <a:rPr lang="lt-LT" sz="2400" i="1">
                            <a:solidFill>
                              <a:srgbClr val="000000"/>
                            </a:solidFill>
                            <a:latin typeface="Cambria Math" panose="02040503050406030204" pitchFamily="18" charset="0"/>
                          </a:rPr>
                          <m:t>𝑝</m:t>
                        </m:r>
                      </m:e>
                      <m:sub>
                        <m:r>
                          <a:rPr lang="lt-LT" sz="2400" i="1">
                            <a:solidFill>
                              <a:srgbClr val="000000"/>
                            </a:solidFill>
                            <a:latin typeface="Cambria Math" panose="02040503050406030204" pitchFamily="18" charset="0"/>
                          </a:rPr>
                          <m:t>𝑖𝑗</m:t>
                        </m:r>
                      </m:sub>
                    </m:sSub>
                    <m:r>
                      <a:rPr lang="lt-LT" sz="2400" i="1">
                        <a:solidFill>
                          <a:srgbClr val="000000"/>
                        </a:solidFill>
                        <a:latin typeface="Cambria Math" panose="02040503050406030204" pitchFamily="18" charset="0"/>
                        <a:ea typeface="Cambria Math" panose="02040503050406030204" pitchFamily="18" charset="0"/>
                      </a:rPr>
                      <m:t>=</m:t>
                    </m:r>
                    <m:f>
                      <m:fPr>
                        <m:ctrlPr>
                          <a:rPr lang="lt-LT" sz="2400" i="1">
                            <a:solidFill>
                              <a:srgbClr val="000000"/>
                            </a:solidFill>
                            <a:latin typeface="Cambria Math" panose="02040503050406030204" pitchFamily="18" charset="0"/>
                            <a:ea typeface="Cambria Math" panose="02040503050406030204" pitchFamily="18" charset="0"/>
                          </a:rPr>
                        </m:ctrlPr>
                      </m:fPr>
                      <m:num>
                        <m:sSub>
                          <m:sSubPr>
                            <m:ctrlP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𝑝</m:t>
                            </m:r>
                          </m:e>
                          <m:sub>
                            <m: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𝑗</m:t>
                            </m:r>
                          </m:sub>
                        </m:sSub>
                        <m: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𝑝</m:t>
                            </m:r>
                          </m:e>
                          <m:sub>
                            <m: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𝑗</m:t>
                            </m:r>
                            <m: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lt-LT"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sub>
                        </m:sSub>
                      </m:num>
                      <m:den>
                        <m:r>
                          <a:rPr lang="lt-LT" sz="2400" i="1">
                            <a:solidFill>
                              <a:srgbClr val="000000"/>
                            </a:solidFill>
                            <a:latin typeface="Cambria Math" panose="02040503050406030204" pitchFamily="18" charset="0"/>
                            <a:ea typeface="Cambria Math" panose="02040503050406030204" pitchFamily="18" charset="0"/>
                          </a:rPr>
                          <m:t>2×</m:t>
                        </m:r>
                        <m:r>
                          <a:rPr lang="lt-LT" sz="2400" i="1">
                            <a:solidFill>
                              <a:srgbClr val="000000"/>
                            </a:solidFill>
                            <a:latin typeface="Cambria Math" panose="02040503050406030204" pitchFamily="18" charset="0"/>
                            <a:ea typeface="Cambria Math" panose="02040503050406030204" pitchFamily="18" charset="0"/>
                          </a:rPr>
                          <m:t>𝑁</m:t>
                        </m:r>
                      </m:den>
                    </m:f>
                    <m:r>
                      <a:rPr lang="lt-LT" sz="2400" i="1">
                        <a:solidFill>
                          <a:srgbClr val="000000"/>
                        </a:solidFill>
                        <a:latin typeface="Cambria Math" panose="02040503050406030204" pitchFamily="18" charset="0"/>
                        <a:ea typeface="Cambria Math" panose="02040503050406030204" pitchFamily="18" charset="0"/>
                      </a:rPr>
                      <m:t>, </m:t>
                    </m:r>
                    <m:r>
                      <a:rPr lang="lt-LT" sz="2400" i="1">
                        <a:solidFill>
                          <a:srgbClr val="000000"/>
                        </a:solidFill>
                        <a:latin typeface="Cambria Math" panose="02040503050406030204" pitchFamily="18" charset="0"/>
                        <a:ea typeface="Cambria Math" panose="02040503050406030204" pitchFamily="18" charset="0"/>
                      </a:rPr>
                      <m:t>𝑘𝑢𝑟</m:t>
                    </m:r>
                    <m:r>
                      <a:rPr lang="lt-LT" sz="2400" i="1">
                        <a:solidFill>
                          <a:srgbClr val="000000"/>
                        </a:solidFill>
                        <a:latin typeface="Cambria Math" panose="02040503050406030204" pitchFamily="18" charset="0"/>
                        <a:ea typeface="Cambria Math" panose="02040503050406030204" pitchFamily="18" charset="0"/>
                      </a:rPr>
                      <m:t> </m:t>
                    </m:r>
                    <m:r>
                      <a:rPr lang="lt-LT" sz="2400" i="1">
                        <a:solidFill>
                          <a:srgbClr val="000000"/>
                        </a:solidFill>
                        <a:latin typeface="Cambria Math" panose="02040503050406030204" pitchFamily="18" charset="0"/>
                        <a:ea typeface="Cambria Math" panose="02040503050406030204" pitchFamily="18" charset="0"/>
                      </a:rPr>
                      <m:t>𝑁</m:t>
                    </m:r>
                    <m:r>
                      <a:rPr lang="lt-LT" sz="2400" i="1">
                        <a:solidFill>
                          <a:srgbClr val="000000"/>
                        </a:solidFill>
                        <a:latin typeface="Cambria Math" panose="02040503050406030204" pitchFamily="18" charset="0"/>
                        <a:ea typeface="Cambria Math" panose="02040503050406030204" pitchFamily="18" charset="0"/>
                      </a:rPr>
                      <m:t> −</m:t>
                    </m:r>
                    <m:r>
                      <a:rPr lang="lt-LT" sz="2400" i="1">
                        <a:solidFill>
                          <a:srgbClr val="000000"/>
                        </a:solidFill>
                        <a:latin typeface="Cambria Math" panose="02040503050406030204" pitchFamily="18" charset="0"/>
                        <a:ea typeface="Cambria Math" panose="02040503050406030204" pitchFamily="18" charset="0"/>
                      </a:rPr>
                      <m:t>𝑑𝑖𝑚𝑒𝑛𝑠𝑖𝑗</m:t>
                    </m:r>
                    <m:r>
                      <a:rPr lang="lt-LT" sz="2400" i="1">
                        <a:solidFill>
                          <a:srgbClr val="000000"/>
                        </a:solidFill>
                        <a:latin typeface="Cambria Math" panose="02040503050406030204" pitchFamily="18" charset="0"/>
                        <a:ea typeface="Cambria Math" panose="02040503050406030204" pitchFamily="18" charset="0"/>
                      </a:rPr>
                      <m:t>ų </m:t>
                    </m:r>
                    <m:r>
                      <a:rPr lang="lt-LT" sz="2400" i="1">
                        <a:solidFill>
                          <a:srgbClr val="000000"/>
                        </a:solidFill>
                        <a:latin typeface="Cambria Math" panose="02040503050406030204" pitchFamily="18" charset="0"/>
                        <a:ea typeface="Cambria Math" panose="02040503050406030204" pitchFamily="18" charset="0"/>
                      </a:rPr>
                      <m:t>𝑠𝑘𝑎𝑖</m:t>
                    </m:r>
                    <m:r>
                      <a:rPr lang="lt-LT" sz="2400" i="1">
                        <a:solidFill>
                          <a:srgbClr val="000000"/>
                        </a:solidFill>
                        <a:latin typeface="Cambria Math" panose="02040503050406030204" pitchFamily="18" charset="0"/>
                        <a:ea typeface="Cambria Math" panose="02040503050406030204" pitchFamily="18" charset="0"/>
                      </a:rPr>
                      <m:t>č</m:t>
                    </m:r>
                    <m:r>
                      <a:rPr lang="lt-LT" sz="2400" i="1">
                        <a:solidFill>
                          <a:srgbClr val="000000"/>
                        </a:solidFill>
                        <a:latin typeface="Cambria Math" panose="02040503050406030204" pitchFamily="18" charset="0"/>
                        <a:ea typeface="Cambria Math" panose="02040503050406030204" pitchFamily="18" charset="0"/>
                      </a:rPr>
                      <m:t>𝑖𝑢𝑠</m:t>
                    </m:r>
                  </m:oMath>
                </a14:m>
                <a:r>
                  <a:rPr lang="lt-LT" sz="2400">
                    <a:solidFill>
                      <a:srgbClr val="000000"/>
                    </a:solidFill>
                    <a:latin typeface="Times New Roman" panose="02020603050405020304" pitchFamily="18" charset="0"/>
                    <a:cs typeface="Times New Roman" panose="02020603050405020304" pitchFamily="18" charset="0"/>
                  </a:rPr>
                  <a:t>.</a:t>
                </a:r>
              </a:p>
            </p:txBody>
          </p:sp>
        </mc:Choice>
        <mc:Fallback xmlns="">
          <p:sp>
            <p:nvSpPr>
              <p:cNvPr id="3" name="Teksto vietos rezervavimo ženklas 2">
                <a:extLst>
                  <a:ext uri="{FF2B5EF4-FFF2-40B4-BE49-F238E27FC236}">
                    <a16:creationId xmlns:a16="http://schemas.microsoft.com/office/drawing/2014/main" id="{95C65C50-99C1-EA7B-2774-2E0313E38643}"/>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1077" t="-220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5BBA90B-3405-EE1D-0CA6-E28A8A5B68AF}"/>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20</a:t>
            </a:r>
          </a:p>
        </p:txBody>
      </p:sp>
    </p:spTree>
    <p:extLst>
      <p:ext uri="{BB962C8B-B14F-4D97-AF65-F5344CB8AC3E}">
        <p14:creationId xmlns:p14="http://schemas.microsoft.com/office/powerpoint/2010/main" val="2768552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873F9B3-5F35-A72A-B1A8-1749B5C6813A}"/>
              </a:ext>
            </a:extLst>
          </p:cNvPr>
          <p:cNvSpPr>
            <a:spLocks noGrp="1"/>
          </p:cNvSpPr>
          <p:nvPr>
            <p:ph type="title"/>
          </p:nvPr>
        </p:nvSpPr>
        <p:spPr>
          <a:xfrm>
            <a:off x="838200" y="625369"/>
            <a:ext cx="9053945" cy="1126868"/>
          </a:xfrm>
        </p:spPr>
        <p:txBody>
          <a:bodyPr/>
          <a:lstStyle/>
          <a:p>
            <a:r>
              <a:rPr lang="lt-LT">
                <a:latin typeface="Times New Roman" panose="02020603050405020304" pitchFamily="18" charset="0"/>
                <a:cs typeface="Times New Roman" panose="02020603050405020304" pitchFamily="18" charset="0"/>
              </a:rPr>
              <a:t>Detalesnis algoritmo veikimas</a:t>
            </a:r>
            <a:endParaRPr lang="lt-LT"/>
          </a:p>
        </p:txBody>
      </p:sp>
      <mc:AlternateContent xmlns:mc="http://schemas.openxmlformats.org/markup-compatibility/2006" xmlns:a14="http://schemas.microsoft.com/office/drawing/2010/main">
        <mc:Choice Requires="a14">
          <p:sp>
            <p:nvSpPr>
              <p:cNvPr id="3" name="Teksto vietos rezervavimo ženklas 2">
                <a:extLst>
                  <a:ext uri="{FF2B5EF4-FFF2-40B4-BE49-F238E27FC236}">
                    <a16:creationId xmlns:a16="http://schemas.microsoft.com/office/drawing/2014/main" id="{EE951F67-812E-5DE6-A3A0-9CD0F89A1B21}"/>
                  </a:ext>
                </a:extLst>
              </p:cNvPr>
              <p:cNvSpPr>
                <a:spLocks noGrp="1"/>
              </p:cNvSpPr>
              <p:nvPr>
                <p:ph type="body" sz="quarter" idx="12"/>
              </p:nvPr>
            </p:nvSpPr>
            <p:spPr>
              <a:xfrm>
                <a:off x="838200" y="1752237"/>
                <a:ext cx="9053945" cy="4357618"/>
              </a:xfrm>
            </p:spPr>
            <p:txBody>
              <a:bodyPr/>
              <a:lstStyle/>
              <a:p>
                <a:pPr marL="457200" indent="-457200">
                  <a:buFont typeface="+mj-lt"/>
                  <a:buAutoNum type="arabicPeriod" startAt="2"/>
                </a:pPr>
                <a:r>
                  <a:rPr lang="lt-LT" sz="2400">
                    <a:solidFill>
                      <a:srgbClr val="000000"/>
                    </a:solidFill>
                    <a:latin typeface="Times New Roman" panose="02020603050405020304" pitchFamily="18" charset="0"/>
                    <a:cs typeface="Times New Roman" panose="02020603050405020304" pitchFamily="18" charset="0"/>
                  </a:rPr>
                  <a:t>Atsitiktinai taškai atidedami mažesnėje dimensijoje ir jiems taip pat yra apskaičiuojamos sąlyginės tikimybės atspindinčios panašumą.</a:t>
                </a:r>
              </a:p>
              <a:p>
                <a:pPr algn="ctr"/>
                <a14:m>
                  <m:oMath xmlns:m="http://schemas.openxmlformats.org/officeDocument/2006/math">
                    <m:sSub>
                      <m:sSubPr>
                        <m:ctrlPr>
                          <a:rPr lang="lt-LT" sz="2400" i="1" kern="100" smtClean="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b="0" i="1" kern="100" smtClean="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𝑞</m:t>
                        </m:r>
                      </m:e>
                      <m:sub>
                        <m:r>
                          <a:rPr lang="lt-LT" sz="2400" b="0" i="1" kern="100" smtClean="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𝑖</m:t>
                        </m:r>
                        <m:r>
                          <a:rPr lang="lt-LT" sz="2400" b="0" i="1" kern="100" smtClean="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m:t>
                        </m:r>
                        <m:r>
                          <a:rPr lang="lt-LT" sz="2400" b="0" i="1" kern="100" smtClean="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𝑗</m:t>
                        </m:r>
                      </m:sub>
                    </m:sSub>
                    <m:r>
                      <a:rPr lang="lt-LT" sz="240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lt-LT" sz="240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lt-LT" sz="2400" b="0" i="0"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exp</m:t>
                        </m:r>
                        <m:r>
                          <a:rPr lang="lt-LT" sz="2400" b="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lt-LT" sz="2400" b="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 −</m:t>
                                        </m:r>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𝑗</m:t>
                                            </m:r>
                                          </m:sub>
                                        </m:sSub>
                                      </m:e>
                                    </m:d>
                                  </m:e>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num>
                              <m:den>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num>
                      <m:den>
                        <m:nary>
                          <m:naryPr>
                            <m:chr m:val="∑"/>
                            <m:supHide m:val="on"/>
                            <m:ctrlPr>
                              <a:rPr lang="lt-LT" sz="240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lt-LT" sz="2400" b="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𝑘</m:t>
                            </m:r>
                            <m:r>
                              <a:rPr lang="lt-LT" sz="2400" b="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lt-LT" sz="2400" b="0" i="1"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up/>
                          <m:e>
                            <m:r>
                              <m:rPr>
                                <m:sty m:val="p"/>
                              </m:rPr>
                              <a:rPr lang="lt-LT" sz="2400"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exp</m:t>
                            </m:r>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 −</m:t>
                                            </m:r>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𝑗</m:t>
                                                </m:r>
                                              </m:sub>
                                            </m:sSub>
                                          </m:e>
                                        </m:d>
                                      </m:e>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num>
                                  <m:den>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e>
                        </m:nary>
                      </m:den>
                    </m:f>
                    <m:r>
                      <a:rPr lang="lt-LT" sz="2400" b="0" i="0"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 č</m:t>
                    </m:r>
                    <m:r>
                      <m:rPr>
                        <m:sty m:val="p"/>
                      </m:rPr>
                      <a:rPr lang="lt-LT" sz="2400" b="0" i="0"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ia</m:t>
                    </m:r>
                    <m:r>
                      <a:rPr lang="lt-LT" sz="2400" b="0" i="0" kern="100" smtClean="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 </m:t>
                    </m:r>
                    <m:sSup>
                      <m:s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 −</m:t>
                            </m:r>
                            <m:sSub>
                              <m:sSubPr>
                                <m:ctrlP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𝑥</m:t>
                                </m:r>
                              </m:e>
                              <m:sub>
                                <m:r>
                                  <a:rPr lang="lt-LT" sz="2400" i="1" kern="100">
                                    <a:solidFill>
                                      <a:schemeClr val="accent5">
                                        <a:lumMod val="10000"/>
                                      </a:schemeClr>
                                    </a:solidFill>
                                    <a:latin typeface="Cambria Math" panose="02040503050406030204" pitchFamily="18" charset="0"/>
                                    <a:ea typeface="Calibri" panose="020F0502020204030204" pitchFamily="34" charset="0"/>
                                    <a:cs typeface="Times New Roman" panose="02020603050405020304" pitchFamily="18" charset="0"/>
                                  </a:rPr>
                                  <m:t>𝑗</m:t>
                                </m:r>
                              </m:sub>
                            </m:sSub>
                          </m:e>
                        </m:d>
                      </m:e>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oMath>
                </a14:m>
                <a:r>
                  <a:rPr lang="lt-LT" sz="2400"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lt-LT" sz="2400"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Euklidinis</a:t>
                </a:r>
                <a:r>
                  <a:rPr lang="lt-LT" sz="2400"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atstumas 	tarp taškų (galima naudoti ir kitą metriką), </a:t>
                </a:r>
                <a14:m>
                  <m:oMath xmlns:m="http://schemas.openxmlformats.org/officeDocument/2006/math">
                    <m:sSubSup>
                      <m:sSubSupPr>
                        <m:ctrlP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lt-LT" sz="2400" i="1" kern="100">
                            <a:solidFill>
                              <a:schemeClr val="accent5">
                                <a:lumMod val="10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lt-LT" sz="2400"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 dispersiją 	priklausanti nuo taško ir randama atliekant dvejetainę paiešką.</a:t>
                </a:r>
              </a:p>
              <a:p>
                <a:pPr algn="just"/>
                <a:r>
                  <a:rPr lang="lt-LT" sz="2400">
                    <a:solidFill>
                      <a:srgbClr val="000000"/>
                    </a:solidFill>
                    <a:latin typeface="Times New Roman" panose="02020603050405020304" pitchFamily="18" charset="0"/>
                    <a:cs typeface="Times New Roman" panose="02020603050405020304" pitchFamily="18" charset="0"/>
                  </a:rPr>
                  <a:t>Dabar jau naudojamas </a:t>
                </a:r>
                <a:r>
                  <a:rPr lang="lt-LT" sz="2400" err="1">
                    <a:solidFill>
                      <a:srgbClr val="000000"/>
                    </a:solidFill>
                    <a:latin typeface="Times New Roman" panose="02020603050405020304" pitchFamily="18" charset="0"/>
                    <a:cs typeface="Times New Roman" panose="02020603050405020304" pitchFamily="18" charset="0"/>
                  </a:rPr>
                  <a:t>Stjudento</a:t>
                </a:r>
                <a:r>
                  <a:rPr lang="lt-LT" sz="2400">
                    <a:solidFill>
                      <a:srgbClr val="000000"/>
                    </a:solidFill>
                    <a:latin typeface="Times New Roman" panose="02020603050405020304" pitchFamily="18" charset="0"/>
                    <a:cs typeface="Times New Roman" panose="02020603050405020304" pitchFamily="18" charset="0"/>
                  </a:rPr>
                  <a:t> skirstinys su 1 laisvės laipsniu arba kitaip Koši skirstinys. Jis yra naudojamas norint panaikinti SNE algoritme atsiradusią perpildymo problemą. </a:t>
                </a:r>
              </a:p>
            </p:txBody>
          </p:sp>
        </mc:Choice>
        <mc:Fallback xmlns="">
          <p:sp>
            <p:nvSpPr>
              <p:cNvPr id="3" name="Teksto vietos rezervavimo ženklas 2">
                <a:extLst>
                  <a:ext uri="{FF2B5EF4-FFF2-40B4-BE49-F238E27FC236}">
                    <a16:creationId xmlns:a16="http://schemas.microsoft.com/office/drawing/2014/main" id="{EE951F67-812E-5DE6-A3A0-9CD0F89A1B21}"/>
                  </a:ext>
                </a:extLst>
              </p:cNvPr>
              <p:cNvSpPr>
                <a:spLocks noGrp="1" noRot="1" noChangeAspect="1" noMove="1" noResize="1" noEditPoints="1" noAdjustHandles="1" noChangeArrowheads="1" noChangeShapeType="1" noTextEdit="1"/>
              </p:cNvSpPr>
              <p:nvPr>
                <p:ph type="body" sz="quarter" idx="12"/>
              </p:nvPr>
            </p:nvSpPr>
            <p:spPr>
              <a:xfrm>
                <a:off x="838200" y="1752237"/>
                <a:ext cx="9053945" cy="4357618"/>
              </a:xfrm>
              <a:blipFill>
                <a:blip r:embed="rId2"/>
                <a:stretch>
                  <a:fillRect l="-1077" t="-1958" r="-13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B47D5DE-4689-D180-3ED9-0851CDF3F8E4}"/>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21</a:t>
            </a:r>
          </a:p>
        </p:txBody>
      </p:sp>
    </p:spTree>
    <p:extLst>
      <p:ext uri="{BB962C8B-B14F-4D97-AF65-F5344CB8AC3E}">
        <p14:creationId xmlns:p14="http://schemas.microsoft.com/office/powerpoint/2010/main" val="699596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C44A8D0-BF21-86C2-2554-C8C5F81F14C1}"/>
              </a:ext>
            </a:extLst>
          </p:cNvPr>
          <p:cNvSpPr>
            <a:spLocks noGrp="1"/>
          </p:cNvSpPr>
          <p:nvPr>
            <p:ph type="title"/>
          </p:nvPr>
        </p:nvSpPr>
        <p:spPr>
          <a:xfrm>
            <a:off x="838199" y="748145"/>
            <a:ext cx="9053945" cy="1126868"/>
          </a:xfrm>
        </p:spPr>
        <p:txBody>
          <a:bodyPr/>
          <a:lstStyle/>
          <a:p>
            <a:r>
              <a:rPr lang="lt-LT">
                <a:latin typeface="Times New Roman" panose="02020603050405020304" pitchFamily="18" charset="0"/>
                <a:cs typeface="Times New Roman" panose="02020603050405020304" pitchFamily="18" charset="0"/>
              </a:rPr>
              <a:t>Perpildymo problema</a:t>
            </a:r>
          </a:p>
        </p:txBody>
      </p:sp>
      <p:sp>
        <p:nvSpPr>
          <p:cNvPr id="3" name="Teksto vietos rezervavimo ženklas 2">
            <a:extLst>
              <a:ext uri="{FF2B5EF4-FFF2-40B4-BE49-F238E27FC236}">
                <a16:creationId xmlns:a16="http://schemas.microsoft.com/office/drawing/2014/main" id="{E68BBCCC-3DE0-99E8-A664-10CC1721B026}"/>
              </a:ext>
            </a:extLst>
          </p:cNvPr>
          <p:cNvSpPr>
            <a:spLocks noGrp="1"/>
          </p:cNvSpPr>
          <p:nvPr>
            <p:ph type="body" sz="quarter" idx="12"/>
          </p:nvPr>
        </p:nvSpPr>
        <p:spPr>
          <a:xfrm>
            <a:off x="838200" y="1946787"/>
            <a:ext cx="9475839" cy="4163068"/>
          </a:xfrm>
        </p:spPr>
        <p:txBody>
          <a:bodyPr>
            <a:normAutofit/>
          </a:bodyPr>
          <a:lstStyle/>
          <a:p>
            <a:pPr marL="342900" indent="-342900" algn="just">
              <a:lnSpc>
                <a:spcPct val="107000"/>
              </a:lnSpc>
              <a:spcAft>
                <a:spcPts val="800"/>
              </a:spcAft>
              <a:buFont typeface="Arial" panose="020B0604020202020204" pitchFamily="34" charset="0"/>
              <a:buChar char="•"/>
            </a:pPr>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Perpildymo problema atsiranda tada, kai atstumas tarp klasterių yra didelis, palyginti su atstumu tarp klasterio taškų. Dėl to prarandama klasterio taškų skiriamoji geba. </a:t>
            </a:r>
          </a:p>
          <a:p>
            <a:pPr marL="342900" indent="-342900" algn="just">
              <a:lnSpc>
                <a:spcPct val="107000"/>
              </a:lnSpc>
              <a:spcAft>
                <a:spcPts val="800"/>
              </a:spcAft>
              <a:buFont typeface="Arial" panose="020B0604020202020204" pitchFamily="34" charset="0"/>
              <a:buChar char="•"/>
            </a:pPr>
            <a:r>
              <a:rPr lang="lt-LT" sz="24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a:t>
            </a:r>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erpildymo problema kyla dėl to, nes didesnės dimensijos kūnas paprastai yra talpesnis už mažesnės dimensijos kūną, todėl mažinant matmenis, taškai tampa perpildyti, tampa nebeįmanoma išsaugoti atstumus tarp taškų.</a:t>
            </a:r>
          </a:p>
          <a:p>
            <a:pPr marL="342900" indent="-342900" algn="just" fontAlgn="base">
              <a:buFont typeface="Arial" panose="020B0604020202020204" pitchFamily="34" charset="0"/>
              <a:buChar char="•"/>
            </a:pPr>
            <a:r>
              <a:rPr lang="lt-LT" sz="2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Nėra pakankamai vietos visiems kaimynams sutalpinti. </a:t>
            </a:r>
          </a:p>
          <a:p>
            <a:pPr marL="342900" indent="-342900" algn="just" fontAlgn="base">
              <a:buFont typeface="Arial" panose="020B0604020202020204" pitchFamily="34" charset="0"/>
              <a:buChar char="•"/>
            </a:pPr>
            <a:r>
              <a:rPr lang="lt-LT" sz="2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Tai viena didžiausių SNE problemų. </a:t>
            </a:r>
          </a:p>
          <a:p>
            <a:endParaRPr lang="lt-LT"/>
          </a:p>
        </p:txBody>
      </p:sp>
      <p:sp>
        <p:nvSpPr>
          <p:cNvPr id="4" name="TextBox 3">
            <a:extLst>
              <a:ext uri="{FF2B5EF4-FFF2-40B4-BE49-F238E27FC236}">
                <a16:creationId xmlns:a16="http://schemas.microsoft.com/office/drawing/2014/main" id="{E96E2808-88D9-C043-8D2A-0795B3DB3E8A}"/>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22</a:t>
            </a:r>
          </a:p>
        </p:txBody>
      </p:sp>
    </p:spTree>
    <p:extLst>
      <p:ext uri="{BB962C8B-B14F-4D97-AF65-F5344CB8AC3E}">
        <p14:creationId xmlns:p14="http://schemas.microsoft.com/office/powerpoint/2010/main" val="2661258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1CB628B-4E20-B759-C71F-851F6CAC9F26}"/>
              </a:ext>
            </a:extLst>
          </p:cNvPr>
          <p:cNvSpPr>
            <a:spLocks noGrp="1"/>
          </p:cNvSpPr>
          <p:nvPr>
            <p:ph type="title"/>
          </p:nvPr>
        </p:nvSpPr>
        <p:spPr>
          <a:xfrm>
            <a:off x="926690" y="623408"/>
            <a:ext cx="9053945" cy="1126868"/>
          </a:xfrm>
        </p:spPr>
        <p:txBody>
          <a:bodyPr>
            <a:normAutofit/>
          </a:bodyPr>
          <a:lstStyle/>
          <a:p>
            <a:r>
              <a:rPr lang="lt-LT">
                <a:latin typeface="Times New Roman" panose="02020603050405020304" pitchFamily="18" charset="0"/>
                <a:cs typeface="Times New Roman" panose="02020603050405020304" pitchFamily="18" charset="0"/>
              </a:rPr>
              <a:t>Perpildymo problema - sprendimas</a:t>
            </a:r>
          </a:p>
        </p:txBody>
      </p:sp>
      <p:sp>
        <p:nvSpPr>
          <p:cNvPr id="3" name="Teksto vietos rezervavimo ženklas 2">
            <a:extLst>
              <a:ext uri="{FF2B5EF4-FFF2-40B4-BE49-F238E27FC236}">
                <a16:creationId xmlns:a16="http://schemas.microsoft.com/office/drawing/2014/main" id="{01FBA22E-FD0E-0021-C016-E56AC823A219}"/>
              </a:ext>
            </a:extLst>
          </p:cNvPr>
          <p:cNvSpPr>
            <a:spLocks noGrp="1"/>
          </p:cNvSpPr>
          <p:nvPr>
            <p:ph type="body" sz="quarter" idx="12"/>
          </p:nvPr>
        </p:nvSpPr>
        <p:spPr>
          <a:xfrm>
            <a:off x="926690" y="1630275"/>
            <a:ext cx="9853605" cy="3597450"/>
          </a:xfrm>
        </p:spPr>
        <p:txBody>
          <a:bodyPr>
            <a:normAutofit/>
          </a:bodyPr>
          <a:lstStyle/>
          <a:p>
            <a:pPr algn="just"/>
            <a:r>
              <a:rPr lang="lt-LT" sz="2800">
                <a:solidFill>
                  <a:srgbClr val="000000"/>
                </a:solidFill>
                <a:latin typeface="Times New Roman" panose="02020603050405020304" pitchFamily="18" charset="0"/>
                <a:cs typeface="Times New Roman" panose="02020603050405020304" pitchFamily="18" charset="0"/>
              </a:rPr>
              <a:t>Sumažintoje dimensijoje sąlygines tikimybes skaičiuoti pasitelkiama naudojant </a:t>
            </a:r>
            <a:r>
              <a:rPr lang="lt-LT" sz="2800" err="1">
                <a:solidFill>
                  <a:srgbClr val="000000"/>
                </a:solidFill>
                <a:latin typeface="Times New Roman" panose="02020603050405020304" pitchFamily="18" charset="0"/>
                <a:cs typeface="Times New Roman" panose="02020603050405020304" pitchFamily="18" charset="0"/>
              </a:rPr>
              <a:t>Stjudento</a:t>
            </a:r>
            <a:r>
              <a:rPr lang="lt-LT" sz="2800">
                <a:solidFill>
                  <a:srgbClr val="000000"/>
                </a:solidFill>
                <a:latin typeface="Times New Roman" panose="02020603050405020304" pitchFamily="18" charset="0"/>
                <a:cs typeface="Times New Roman" panose="02020603050405020304" pitchFamily="18" charset="0"/>
              </a:rPr>
              <a:t> skirstinį ne normalųjį, nes t skirstinys turi sunkesnę uodegą, kurioje geriau gali sutilpti taškai.</a:t>
            </a:r>
          </a:p>
        </p:txBody>
      </p:sp>
      <p:sp>
        <p:nvSpPr>
          <p:cNvPr id="4" name="AutoShape 2" descr="Student's t-distribution in Statistics - GeeksforGeeks">
            <a:extLst>
              <a:ext uri="{FF2B5EF4-FFF2-40B4-BE49-F238E27FC236}">
                <a16:creationId xmlns:a16="http://schemas.microsoft.com/office/drawing/2014/main" id="{7D4FF66B-06CC-61DF-BE68-04A50C5F02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t-LT"/>
          </a:p>
        </p:txBody>
      </p:sp>
      <p:pic>
        <p:nvPicPr>
          <p:cNvPr id="5" name="Paveikslėlis 4">
            <a:extLst>
              <a:ext uri="{FF2B5EF4-FFF2-40B4-BE49-F238E27FC236}">
                <a16:creationId xmlns:a16="http://schemas.microsoft.com/office/drawing/2014/main" id="{FDAA5340-411F-0670-01CC-2FA7F7EC9076}"/>
              </a:ext>
            </a:extLst>
          </p:cNvPr>
          <p:cNvPicPr>
            <a:picLocks noChangeAspect="1"/>
          </p:cNvPicPr>
          <p:nvPr/>
        </p:nvPicPr>
        <p:blipFill>
          <a:blip r:embed="rId2"/>
          <a:stretch>
            <a:fillRect/>
          </a:stretch>
        </p:blipFill>
        <p:spPr>
          <a:xfrm>
            <a:off x="1004250" y="2889762"/>
            <a:ext cx="5632524" cy="3252968"/>
          </a:xfrm>
          <a:prstGeom prst="rect">
            <a:avLst/>
          </a:prstGeom>
        </p:spPr>
      </p:pic>
      <p:sp>
        <p:nvSpPr>
          <p:cNvPr id="6" name="TextBox 5">
            <a:extLst>
              <a:ext uri="{FF2B5EF4-FFF2-40B4-BE49-F238E27FC236}">
                <a16:creationId xmlns:a16="http://schemas.microsoft.com/office/drawing/2014/main" id="{FB2F1477-59B0-861B-5377-131F616D8A20}"/>
              </a:ext>
            </a:extLst>
          </p:cNvPr>
          <p:cNvSpPr txBox="1"/>
          <p:nvPr/>
        </p:nvSpPr>
        <p:spPr>
          <a:xfrm>
            <a:off x="926689" y="6221791"/>
            <a:ext cx="10014995" cy="615553"/>
          </a:xfrm>
          <a:prstGeom prst="rect">
            <a:avLst/>
          </a:prstGeom>
          <a:noFill/>
        </p:spPr>
        <p:txBody>
          <a:bodyPr wrap="square" rtlCol="0">
            <a:spAutoFit/>
          </a:bodyPr>
          <a:lstStyle/>
          <a:p>
            <a:pPr algn="l" fontAlgn="base"/>
            <a:r>
              <a:rPr lang="lt-LT" sz="1700" i="0" err="1">
                <a:solidFill>
                  <a:srgbClr val="000000"/>
                </a:solidFill>
                <a:effectLst/>
                <a:latin typeface="Times New Roman" panose="02020603050405020304" pitchFamily="18" charset="0"/>
                <a:cs typeface="Times New Roman" panose="02020603050405020304" pitchFamily="18" charset="0"/>
              </a:rPr>
              <a:t>GeeksforGeeks</a:t>
            </a:r>
            <a:r>
              <a:rPr lang="lt-LT" sz="1700" i="0">
                <a:solidFill>
                  <a:srgbClr val="000000"/>
                </a:solidFill>
                <a:effectLst/>
                <a:latin typeface="Times New Roman" panose="02020603050405020304" pitchFamily="18" charset="0"/>
                <a:cs typeface="Times New Roman" panose="02020603050405020304" pitchFamily="18" charset="0"/>
              </a:rPr>
              <a:t>, </a:t>
            </a:r>
            <a:r>
              <a:rPr lang="lt-LT" sz="1700" i="0" err="1">
                <a:solidFill>
                  <a:srgbClr val="000000"/>
                </a:solidFill>
                <a:effectLst/>
                <a:latin typeface="Times New Roman" panose="02020603050405020304" pitchFamily="18" charset="0"/>
                <a:cs typeface="Times New Roman" panose="02020603050405020304" pitchFamily="18" charset="0"/>
              </a:rPr>
              <a:t>Student’s</a:t>
            </a:r>
            <a:r>
              <a:rPr lang="lt-LT" sz="1700" i="0">
                <a:solidFill>
                  <a:srgbClr val="000000"/>
                </a:solidFill>
                <a:effectLst/>
                <a:latin typeface="Times New Roman" panose="02020603050405020304" pitchFamily="18" charset="0"/>
                <a:cs typeface="Times New Roman" panose="02020603050405020304" pitchFamily="18" charset="0"/>
              </a:rPr>
              <a:t> t-</a:t>
            </a:r>
            <a:r>
              <a:rPr lang="lt-LT" sz="1700" i="0" err="1">
                <a:solidFill>
                  <a:srgbClr val="000000"/>
                </a:solidFill>
                <a:effectLst/>
                <a:latin typeface="Times New Roman" panose="02020603050405020304" pitchFamily="18" charset="0"/>
                <a:cs typeface="Times New Roman" panose="02020603050405020304" pitchFamily="18" charset="0"/>
              </a:rPr>
              <a:t>distribution</a:t>
            </a:r>
            <a:r>
              <a:rPr lang="lt-LT" sz="1700" i="0">
                <a:solidFill>
                  <a:srgbClr val="000000"/>
                </a:solidFill>
                <a:effectLst/>
                <a:latin typeface="Times New Roman" panose="02020603050405020304" pitchFamily="18" charset="0"/>
                <a:cs typeface="Times New Roman" panose="02020603050405020304" pitchFamily="18" charset="0"/>
              </a:rPr>
              <a:t> </a:t>
            </a:r>
            <a:r>
              <a:rPr lang="lt-LT" sz="1700" i="0" err="1">
                <a:solidFill>
                  <a:srgbClr val="000000"/>
                </a:solidFill>
                <a:effectLst/>
                <a:latin typeface="Times New Roman" panose="02020603050405020304" pitchFamily="18" charset="0"/>
                <a:cs typeface="Times New Roman" panose="02020603050405020304" pitchFamily="18" charset="0"/>
              </a:rPr>
              <a:t>in</a:t>
            </a:r>
            <a:r>
              <a:rPr lang="lt-LT" sz="1700" i="0">
                <a:solidFill>
                  <a:srgbClr val="000000"/>
                </a:solidFill>
                <a:effectLst/>
                <a:latin typeface="Times New Roman" panose="02020603050405020304" pitchFamily="18" charset="0"/>
                <a:cs typeface="Times New Roman" panose="02020603050405020304" pitchFamily="18" charset="0"/>
              </a:rPr>
              <a:t> </a:t>
            </a:r>
            <a:r>
              <a:rPr lang="lt-LT" sz="1700" i="0" err="1">
                <a:solidFill>
                  <a:srgbClr val="000000"/>
                </a:solidFill>
                <a:effectLst/>
                <a:latin typeface="Times New Roman" panose="02020603050405020304" pitchFamily="18" charset="0"/>
                <a:cs typeface="Times New Roman" panose="02020603050405020304" pitchFamily="18" charset="0"/>
              </a:rPr>
              <a:t>Statistics</a:t>
            </a:r>
            <a:r>
              <a:rPr lang="lt-LT" sz="1700" i="0">
                <a:solidFill>
                  <a:srgbClr val="000000"/>
                </a:solidFill>
                <a:effectLst/>
                <a:latin typeface="Times New Roman" panose="02020603050405020304" pitchFamily="18" charset="0"/>
                <a:cs typeface="Times New Roman" panose="02020603050405020304" pitchFamily="18" charset="0"/>
              </a:rPr>
              <a:t>, 2022, https://www.geeksforgeeks.org/students-t-distribution-in-statistics/</a:t>
            </a:r>
          </a:p>
        </p:txBody>
      </p:sp>
      <p:sp>
        <p:nvSpPr>
          <p:cNvPr id="7" name="TextBox 6">
            <a:extLst>
              <a:ext uri="{FF2B5EF4-FFF2-40B4-BE49-F238E27FC236}">
                <a16:creationId xmlns:a16="http://schemas.microsoft.com/office/drawing/2014/main" id="{0DE61EAE-DFE6-551B-72CE-8D16BDEE5097}"/>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108815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86EF79B-883A-6E4B-D695-E9C07D999AFC}"/>
              </a:ext>
            </a:extLst>
          </p:cNvPr>
          <p:cNvSpPr>
            <a:spLocks noGrp="1"/>
          </p:cNvSpPr>
          <p:nvPr>
            <p:ph type="title"/>
          </p:nvPr>
        </p:nvSpPr>
        <p:spPr/>
        <p:txBody>
          <a:bodyPr/>
          <a:lstStyle/>
          <a:p>
            <a:r>
              <a:rPr lang="lt-LT">
                <a:latin typeface="Times New Roman" panose="02020603050405020304" pitchFamily="18" charset="0"/>
                <a:cs typeface="Times New Roman" panose="02020603050405020304" pitchFamily="18" charset="0"/>
              </a:rPr>
              <a:t>Kuo skiriasi t – SNE nuo SNE?</a:t>
            </a:r>
          </a:p>
        </p:txBody>
      </p:sp>
      <mc:AlternateContent xmlns:mc="http://schemas.openxmlformats.org/markup-compatibility/2006" xmlns:a14="http://schemas.microsoft.com/office/drawing/2010/main">
        <mc:Choice Requires="a14">
          <p:sp>
            <p:nvSpPr>
              <p:cNvPr id="3" name="Teksto vietos rezervavimo ženklas 2">
                <a:extLst>
                  <a:ext uri="{FF2B5EF4-FFF2-40B4-BE49-F238E27FC236}">
                    <a16:creationId xmlns:a16="http://schemas.microsoft.com/office/drawing/2014/main" id="{B80D1547-86C7-86EF-C7BC-44ACDC17085D}"/>
                  </a:ext>
                </a:extLst>
              </p:cNvPr>
              <p:cNvSpPr>
                <a:spLocks noGrp="1"/>
              </p:cNvSpPr>
              <p:nvPr>
                <p:ph type="body" sz="quarter" idx="12"/>
              </p:nvPr>
            </p:nvSpPr>
            <p:spPr/>
            <p:txBody>
              <a:bodyPr>
                <a:normAutofit/>
              </a:bodyPr>
              <a:lstStyle/>
              <a:p>
                <a:pPr marL="342900" indent="-342900" algn="just">
                  <a:buFont typeface="Arial" panose="020B0604020202020204" pitchFamily="34" charset="0"/>
                  <a:buChar char="•"/>
                </a:pPr>
                <a:r>
                  <a:rPr lang="lt-LT" sz="2400">
                    <a:solidFill>
                      <a:srgbClr val="000000"/>
                    </a:solidFill>
                    <a:latin typeface="Times New Roman" panose="02020603050405020304" pitchFamily="18" charset="0"/>
                    <a:cs typeface="Times New Roman" panose="02020603050405020304" pitchFamily="18" charset="0"/>
                  </a:rPr>
                  <a:t>Sumažintoje dimensijoje sąlyginės tikimybės yra skaičiuojamos naudojant t skirstinį (t – SNE), o SNE algoritme, naudojamas normalusis skirstinys.</a:t>
                </a:r>
              </a:p>
              <a:p>
                <a:pPr marL="342900" indent="-342900" algn="just">
                  <a:buFont typeface="Arial" panose="020B0604020202020204" pitchFamily="34" charset="0"/>
                  <a:buChar char="•"/>
                </a:pPr>
                <a:r>
                  <a:rPr lang="lt-LT" sz="2400">
                    <a:solidFill>
                      <a:srgbClr val="000000"/>
                    </a:solidFill>
                    <a:latin typeface="Times New Roman" panose="02020603050405020304" pitchFamily="18" charset="0"/>
                    <a:cs typeface="Times New Roman" panose="02020603050405020304" pitchFamily="18" charset="0"/>
                  </a:rPr>
                  <a:t>Pradinėje dimensijoje yra naudojamas simetrinis tikimybių skirstinys, toks, kad </a:t>
                </a:r>
                <a14:m>
                  <m:oMath xmlns:m="http://schemas.openxmlformats.org/officeDocument/2006/math">
                    <m:sSub>
                      <m:sSubPr>
                        <m:ctrlPr>
                          <a:rPr lang="lt-LT" sz="2400" i="1" smtClean="0">
                            <a:solidFill>
                              <a:srgbClr val="000000"/>
                            </a:solidFill>
                            <a:latin typeface="Cambria Math" panose="02040503050406030204" pitchFamily="18" charset="0"/>
                          </a:rPr>
                        </m:ctrlPr>
                      </m:sSubPr>
                      <m:e>
                        <m:r>
                          <a:rPr lang="lt-LT" sz="2400" b="0" i="1" smtClean="0">
                            <a:solidFill>
                              <a:srgbClr val="000000"/>
                            </a:solidFill>
                            <a:latin typeface="Cambria Math" panose="02040503050406030204" pitchFamily="18" charset="0"/>
                          </a:rPr>
                          <m:t>𝑝</m:t>
                        </m:r>
                      </m:e>
                      <m:sub>
                        <m:r>
                          <a:rPr lang="lt-LT" sz="2400" b="0" i="1" smtClean="0">
                            <a:solidFill>
                              <a:srgbClr val="000000"/>
                            </a:solidFill>
                            <a:latin typeface="Cambria Math" panose="02040503050406030204" pitchFamily="18" charset="0"/>
                          </a:rPr>
                          <m:t>𝑖𝑗</m:t>
                        </m:r>
                      </m:sub>
                    </m:sSub>
                    <m:r>
                      <a:rPr lang="lt-LT" sz="2400" i="1" smtClean="0">
                        <a:solidFill>
                          <a:srgbClr val="000000"/>
                        </a:solidFill>
                        <a:latin typeface="Cambria Math" panose="02040503050406030204" pitchFamily="18" charset="0"/>
                        <a:ea typeface="Cambria Math" panose="02040503050406030204" pitchFamily="18" charset="0"/>
                      </a:rPr>
                      <m:t>=</m:t>
                    </m:r>
                    <m:sSub>
                      <m:sSubPr>
                        <m:ctrlPr>
                          <a:rPr lang="lt-LT" sz="2400" i="1" smtClean="0">
                            <a:solidFill>
                              <a:srgbClr val="000000"/>
                            </a:solidFill>
                            <a:latin typeface="Cambria Math" panose="02040503050406030204" pitchFamily="18" charset="0"/>
                            <a:ea typeface="Cambria Math" panose="02040503050406030204" pitchFamily="18" charset="0"/>
                          </a:rPr>
                        </m:ctrlPr>
                      </m:sSubPr>
                      <m:e>
                        <m:r>
                          <a:rPr lang="lt-LT" sz="2400" b="0" i="1" smtClean="0">
                            <a:solidFill>
                              <a:srgbClr val="000000"/>
                            </a:solidFill>
                            <a:latin typeface="Cambria Math" panose="02040503050406030204" pitchFamily="18" charset="0"/>
                            <a:ea typeface="Cambria Math" panose="02040503050406030204" pitchFamily="18" charset="0"/>
                          </a:rPr>
                          <m:t>𝑝</m:t>
                        </m:r>
                      </m:e>
                      <m:sub>
                        <m:r>
                          <a:rPr lang="lt-LT" sz="2400" b="0" i="1" smtClean="0">
                            <a:solidFill>
                              <a:srgbClr val="000000"/>
                            </a:solidFill>
                            <a:latin typeface="Cambria Math" panose="02040503050406030204" pitchFamily="18" charset="0"/>
                            <a:ea typeface="Cambria Math" panose="02040503050406030204" pitchFamily="18" charset="0"/>
                          </a:rPr>
                          <m:t>𝑗𝑖</m:t>
                        </m:r>
                      </m:sub>
                    </m:sSub>
                    <m:r>
                      <a:rPr lang="lt-LT" sz="2400" b="0" i="1" smtClean="0">
                        <a:solidFill>
                          <a:srgbClr val="000000"/>
                        </a:solidFill>
                        <a:latin typeface="Cambria Math" panose="02040503050406030204" pitchFamily="18" charset="0"/>
                        <a:ea typeface="Cambria Math" panose="02040503050406030204" pitchFamily="18" charset="0"/>
                      </a:rPr>
                      <m:t> </m:t>
                    </m:r>
                  </m:oMath>
                </a14:m>
                <a:r>
                  <a:rPr lang="lt-LT" sz="2400">
                    <a:solidFill>
                      <a:srgbClr val="000000"/>
                    </a:solidFill>
                    <a:latin typeface="Times New Roman" panose="02020603050405020304" pitchFamily="18" charset="0"/>
                    <a:cs typeface="Times New Roman" panose="02020603050405020304" pitchFamily="18" charset="0"/>
                  </a:rPr>
                  <a:t>(t – SNE), o SNE algoritme naudojamas asimetrinis.</a:t>
                </a:r>
              </a:p>
            </p:txBody>
          </p:sp>
        </mc:Choice>
        <mc:Fallback xmlns="">
          <p:sp>
            <p:nvSpPr>
              <p:cNvPr id="3" name="Teksto vietos rezervavimo ženklas 2">
                <a:extLst>
                  <a:ext uri="{FF2B5EF4-FFF2-40B4-BE49-F238E27FC236}">
                    <a16:creationId xmlns:a16="http://schemas.microsoft.com/office/drawing/2014/main" id="{B80D1547-86C7-86EF-C7BC-44ACDC17085D}"/>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943" t="-2373" r="-10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B118C81-AB2B-6C20-460F-C9449FBD3FE7}"/>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24</a:t>
            </a:r>
          </a:p>
        </p:txBody>
      </p:sp>
    </p:spTree>
    <p:extLst>
      <p:ext uri="{BB962C8B-B14F-4D97-AF65-F5344CB8AC3E}">
        <p14:creationId xmlns:p14="http://schemas.microsoft.com/office/powerpoint/2010/main" val="3728524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5CD8A37-55AB-9800-2BD5-11DAA988CA25}"/>
              </a:ext>
            </a:extLst>
          </p:cNvPr>
          <p:cNvSpPr>
            <a:spLocks noGrp="1"/>
          </p:cNvSpPr>
          <p:nvPr>
            <p:ph type="title"/>
          </p:nvPr>
        </p:nvSpPr>
        <p:spPr/>
        <p:txBody>
          <a:bodyPr/>
          <a:lstStyle/>
          <a:p>
            <a:r>
              <a:rPr lang="lt-LT">
                <a:latin typeface="Times New Roman" panose="02020603050405020304" pitchFamily="18" charset="0"/>
                <a:cs typeface="Times New Roman" panose="02020603050405020304" pitchFamily="18" charset="0"/>
              </a:rPr>
              <a:t>Gautos projekcijos įvertinimas</a:t>
            </a:r>
          </a:p>
        </p:txBody>
      </p:sp>
      <mc:AlternateContent xmlns:mc="http://schemas.openxmlformats.org/markup-compatibility/2006" xmlns:a14="http://schemas.microsoft.com/office/drawing/2010/main">
        <mc:Choice Requires="a14">
          <p:sp>
            <p:nvSpPr>
              <p:cNvPr id="3" name="Teksto vietos rezervavimo ženklas 2">
                <a:extLst>
                  <a:ext uri="{FF2B5EF4-FFF2-40B4-BE49-F238E27FC236}">
                    <a16:creationId xmlns:a16="http://schemas.microsoft.com/office/drawing/2014/main" id="{28AD4B2D-EF9F-DBF7-57E6-B02867018D6D}"/>
                  </a:ext>
                </a:extLst>
              </p:cNvPr>
              <p:cNvSpPr>
                <a:spLocks noGrp="1"/>
              </p:cNvSpPr>
              <p:nvPr>
                <p:ph type="body" sz="quarter" idx="12"/>
              </p:nvPr>
            </p:nvSpPr>
            <p:spPr>
              <a:xfrm>
                <a:off x="838200" y="2512404"/>
                <a:ext cx="9969708" cy="3873405"/>
              </a:xfrm>
            </p:spPr>
            <p:txBody>
              <a:bodyPr>
                <a:noAutofit/>
              </a:bodyPr>
              <a:lstStyle/>
              <a:p>
                <a:pPr algn="just"/>
                <a:r>
                  <a:rPr lang="lt-LT" sz="2400">
                    <a:solidFill>
                      <a:srgbClr val="000000"/>
                    </a:solidFill>
                    <a:latin typeface="Times New Roman" panose="02020603050405020304" pitchFamily="18" charset="0"/>
                    <a:cs typeface="Times New Roman" panose="02020603050405020304" pitchFamily="18" charset="0"/>
                  </a:rPr>
                  <a:t>Norint įvertinti, kaip gerai yra projekcija yra atidėta sumažintoje erdvėje, yra skaičiuojama </a:t>
                </a:r>
                <a:r>
                  <a:rPr lang="lt-LT" sz="2400" err="1">
                    <a:solidFill>
                      <a:srgbClr val="000000"/>
                    </a:solidFill>
                    <a:latin typeface="Times New Roman" panose="02020603050405020304" pitchFamily="18" charset="0"/>
                    <a:cs typeface="Times New Roman" panose="02020603050405020304" pitchFamily="18" charset="0"/>
                  </a:rPr>
                  <a:t>Kulbako</a:t>
                </a:r>
                <a:r>
                  <a:rPr lang="lt-LT" sz="2400">
                    <a:solidFill>
                      <a:srgbClr val="000000"/>
                    </a:solidFill>
                    <a:latin typeface="Times New Roman" panose="02020603050405020304" pitchFamily="18" charset="0"/>
                    <a:cs typeface="Times New Roman" panose="02020603050405020304" pitchFamily="18" charset="0"/>
                  </a:rPr>
                  <a:t> – </a:t>
                </a:r>
                <a:r>
                  <a:rPr lang="lt-LT" sz="2400" err="1">
                    <a:solidFill>
                      <a:srgbClr val="000000"/>
                    </a:solidFill>
                    <a:latin typeface="Times New Roman" panose="02020603050405020304" pitchFamily="18" charset="0"/>
                    <a:cs typeface="Times New Roman" panose="02020603050405020304" pitchFamily="18" charset="0"/>
                  </a:rPr>
                  <a:t>Leiblerio</a:t>
                </a:r>
                <a:r>
                  <a:rPr lang="lt-LT" sz="2400">
                    <a:solidFill>
                      <a:srgbClr val="000000"/>
                    </a:solidFill>
                    <a:latin typeface="Times New Roman" panose="02020603050405020304" pitchFamily="18" charset="0"/>
                    <a:cs typeface="Times New Roman" panose="02020603050405020304" pitchFamily="18" charset="0"/>
                  </a:rPr>
                  <a:t> </a:t>
                </a:r>
                <a:r>
                  <a:rPr lang="lt-LT" sz="2400" err="1">
                    <a:solidFill>
                      <a:srgbClr val="000000"/>
                    </a:solidFill>
                    <a:latin typeface="Times New Roman" panose="02020603050405020304" pitchFamily="18" charset="0"/>
                    <a:cs typeface="Times New Roman" panose="02020603050405020304" pitchFamily="18" charset="0"/>
                  </a:rPr>
                  <a:t>divergencija</a:t>
                </a:r>
                <a:r>
                  <a:rPr lang="lt-LT" sz="2400">
                    <a:solidFill>
                      <a:srgbClr val="000000"/>
                    </a:solidFill>
                    <a:latin typeface="Times New Roman" panose="02020603050405020304" pitchFamily="18" charset="0"/>
                    <a:cs typeface="Times New Roman" panose="02020603050405020304" pitchFamily="18" charset="0"/>
                  </a:rPr>
                  <a:t> – sąnaudų funkcija:</a:t>
                </a:r>
              </a:p>
              <a:p>
                <a:pPr algn="just"/>
                <a14:m>
                  <m:oMath xmlns:m="http://schemas.openxmlformats.org/officeDocument/2006/math">
                    <m:r>
                      <a:rPr lang="lt-LT" sz="2400" b="0" i="1" smtClean="0">
                        <a:solidFill>
                          <a:srgbClr val="000000"/>
                        </a:solidFill>
                        <a:latin typeface="Cambria Math" panose="02040503050406030204" pitchFamily="18" charset="0"/>
                      </a:rPr>
                      <m:t>𝐶</m:t>
                    </m:r>
                    <m:r>
                      <a:rPr lang="lt-LT" sz="2400" b="0" i="1" smtClean="0">
                        <a:solidFill>
                          <a:srgbClr val="000000"/>
                        </a:solidFill>
                        <a:latin typeface="Cambria Math" panose="02040503050406030204" pitchFamily="18" charset="0"/>
                      </a:rPr>
                      <m:t> =</m:t>
                    </m:r>
                    <m:nary>
                      <m:naryPr>
                        <m:chr m:val="∑"/>
                        <m:supHide m:val="on"/>
                        <m:ctrlPr>
                          <a:rPr lang="lt-LT" sz="2400" i="1" smtClean="0">
                            <a:solidFill>
                              <a:srgbClr val="000000"/>
                            </a:solidFill>
                            <a:latin typeface="Cambria Math" panose="02040503050406030204" pitchFamily="18" charset="0"/>
                          </a:rPr>
                        </m:ctrlPr>
                      </m:naryPr>
                      <m:sub>
                        <m:r>
                          <m:rPr>
                            <m:brk m:alnAt="7"/>
                          </m:rPr>
                          <a:rPr lang="lt-LT" sz="2400" b="0" i="1" smtClean="0">
                            <a:solidFill>
                              <a:srgbClr val="000000"/>
                            </a:solidFill>
                            <a:latin typeface="Cambria Math" panose="02040503050406030204" pitchFamily="18" charset="0"/>
                          </a:rPr>
                          <m:t>𝑖</m:t>
                        </m:r>
                      </m:sub>
                      <m:sup/>
                      <m:e>
                        <m:nary>
                          <m:naryPr>
                            <m:chr m:val="∑"/>
                            <m:supHide m:val="on"/>
                            <m:ctrlPr>
                              <a:rPr lang="lt-LT" sz="2400" i="1" smtClean="0">
                                <a:solidFill>
                                  <a:srgbClr val="000000"/>
                                </a:solidFill>
                                <a:latin typeface="Cambria Math" panose="02040503050406030204" pitchFamily="18" charset="0"/>
                              </a:rPr>
                            </m:ctrlPr>
                          </m:naryPr>
                          <m:sub>
                            <m:r>
                              <m:rPr>
                                <m:brk m:alnAt="7"/>
                              </m:rPr>
                              <a:rPr lang="lt-LT" sz="2400" b="0" i="1" smtClean="0">
                                <a:solidFill>
                                  <a:srgbClr val="000000"/>
                                </a:solidFill>
                                <a:latin typeface="Cambria Math" panose="02040503050406030204" pitchFamily="18" charset="0"/>
                              </a:rPr>
                              <m:t>𝑗</m:t>
                            </m:r>
                            <m:r>
                              <a:rPr lang="lt-LT" sz="2400" b="0" i="1" smtClean="0">
                                <a:solidFill>
                                  <a:srgbClr val="000000"/>
                                </a:solidFill>
                                <a:latin typeface="Cambria Math" panose="02040503050406030204" pitchFamily="18" charset="0"/>
                              </a:rPr>
                              <m:t> ≠</m:t>
                            </m:r>
                            <m:r>
                              <a:rPr lang="lt-LT" sz="2400" b="0" i="1" smtClean="0">
                                <a:solidFill>
                                  <a:srgbClr val="000000"/>
                                </a:solidFill>
                                <a:latin typeface="Cambria Math" panose="02040503050406030204" pitchFamily="18" charset="0"/>
                                <a:ea typeface="Cambria Math" panose="02040503050406030204" pitchFamily="18" charset="0"/>
                              </a:rPr>
                              <m:t>𝑖</m:t>
                            </m:r>
                          </m:sub>
                          <m:sup/>
                          <m:e>
                            <m:sSub>
                              <m:sSubPr>
                                <m:ctrlPr>
                                  <a:rPr lang="lt-LT" sz="2400" i="1" smtClean="0">
                                    <a:solidFill>
                                      <a:srgbClr val="000000"/>
                                    </a:solidFill>
                                    <a:latin typeface="Cambria Math" panose="02040503050406030204" pitchFamily="18" charset="0"/>
                                  </a:rPr>
                                </m:ctrlPr>
                              </m:sSubPr>
                              <m:e>
                                <m:r>
                                  <a:rPr lang="lt-LT" sz="2400" b="0" i="1" smtClean="0">
                                    <a:solidFill>
                                      <a:srgbClr val="000000"/>
                                    </a:solidFill>
                                    <a:latin typeface="Cambria Math" panose="02040503050406030204" pitchFamily="18" charset="0"/>
                                  </a:rPr>
                                  <m:t>𝑝</m:t>
                                </m:r>
                              </m:e>
                              <m:sub>
                                <m:r>
                                  <a:rPr lang="lt-LT" sz="2400" b="0" i="1" smtClean="0">
                                    <a:solidFill>
                                      <a:srgbClr val="000000"/>
                                    </a:solidFill>
                                    <a:latin typeface="Cambria Math" panose="02040503050406030204" pitchFamily="18" charset="0"/>
                                  </a:rPr>
                                  <m:t>𝑖𝑗</m:t>
                                </m:r>
                              </m:sub>
                            </m:sSub>
                            <m:r>
                              <a:rPr lang="lt-LT" sz="2400" i="1" smtClean="0">
                                <a:solidFill>
                                  <a:srgbClr val="000000"/>
                                </a:solidFill>
                                <a:latin typeface="Cambria Math" panose="02040503050406030204" pitchFamily="18" charset="0"/>
                                <a:ea typeface="Cambria Math" panose="02040503050406030204" pitchFamily="18" charset="0"/>
                              </a:rPr>
                              <m:t>×</m:t>
                            </m:r>
                            <m:r>
                              <a:rPr lang="lt-LT" sz="2400" b="0" i="1" smtClean="0">
                                <a:solidFill>
                                  <a:srgbClr val="000000"/>
                                </a:solidFill>
                                <a:latin typeface="Cambria Math" panose="02040503050406030204" pitchFamily="18" charset="0"/>
                                <a:ea typeface="Cambria Math" panose="02040503050406030204" pitchFamily="18" charset="0"/>
                              </a:rPr>
                              <m:t>𝑙𝑜𝑔</m:t>
                            </m:r>
                            <m:d>
                              <m:dPr>
                                <m:ctrlPr>
                                  <a:rPr lang="lt-LT" sz="2400" b="0" i="1" smtClean="0">
                                    <a:solidFill>
                                      <a:srgbClr val="000000"/>
                                    </a:solidFill>
                                    <a:latin typeface="Cambria Math" panose="02040503050406030204" pitchFamily="18" charset="0"/>
                                    <a:ea typeface="Cambria Math" panose="02040503050406030204" pitchFamily="18" charset="0"/>
                                  </a:rPr>
                                </m:ctrlPr>
                              </m:dPr>
                              <m:e>
                                <m:f>
                                  <m:fPr>
                                    <m:ctrlPr>
                                      <a:rPr lang="lt-LT" sz="2400" b="0" i="1" smtClean="0">
                                        <a:solidFill>
                                          <a:srgbClr val="000000"/>
                                        </a:solidFill>
                                        <a:latin typeface="Cambria Math" panose="02040503050406030204" pitchFamily="18" charset="0"/>
                                        <a:ea typeface="Cambria Math" panose="02040503050406030204" pitchFamily="18" charset="0"/>
                                      </a:rPr>
                                    </m:ctrlPr>
                                  </m:fPr>
                                  <m:num>
                                    <m:sSub>
                                      <m:sSubPr>
                                        <m:ctrlPr>
                                          <a:rPr lang="lt-LT" sz="2400" i="1">
                                            <a:solidFill>
                                              <a:srgbClr val="000000"/>
                                            </a:solidFill>
                                            <a:latin typeface="Cambria Math" panose="02040503050406030204" pitchFamily="18" charset="0"/>
                                          </a:rPr>
                                        </m:ctrlPr>
                                      </m:sSubPr>
                                      <m:e>
                                        <m:r>
                                          <a:rPr lang="lt-LT" sz="2400" i="1">
                                            <a:solidFill>
                                              <a:srgbClr val="000000"/>
                                            </a:solidFill>
                                            <a:latin typeface="Cambria Math" panose="02040503050406030204" pitchFamily="18" charset="0"/>
                                          </a:rPr>
                                          <m:t>𝑝</m:t>
                                        </m:r>
                                      </m:e>
                                      <m:sub>
                                        <m:r>
                                          <a:rPr lang="lt-LT" sz="2400" i="1">
                                            <a:solidFill>
                                              <a:srgbClr val="000000"/>
                                            </a:solidFill>
                                            <a:latin typeface="Cambria Math" panose="02040503050406030204" pitchFamily="18" charset="0"/>
                                          </a:rPr>
                                          <m:t>𝑖𝑗</m:t>
                                        </m:r>
                                      </m:sub>
                                    </m:sSub>
                                  </m:num>
                                  <m:den>
                                    <m:sSub>
                                      <m:sSubPr>
                                        <m:ctrlPr>
                                          <a:rPr lang="lt-LT" sz="2400" i="1">
                                            <a:solidFill>
                                              <a:srgbClr val="000000"/>
                                            </a:solidFill>
                                            <a:latin typeface="Cambria Math" panose="02040503050406030204" pitchFamily="18" charset="0"/>
                                          </a:rPr>
                                        </m:ctrlPr>
                                      </m:sSubPr>
                                      <m:e>
                                        <m:r>
                                          <a:rPr lang="lt-LT" sz="2400" b="0" i="1" smtClean="0">
                                            <a:solidFill>
                                              <a:srgbClr val="000000"/>
                                            </a:solidFill>
                                            <a:latin typeface="Cambria Math" panose="02040503050406030204" pitchFamily="18" charset="0"/>
                                          </a:rPr>
                                          <m:t>𝑞</m:t>
                                        </m:r>
                                      </m:e>
                                      <m:sub>
                                        <m:r>
                                          <a:rPr lang="lt-LT" sz="2400" i="1">
                                            <a:solidFill>
                                              <a:srgbClr val="000000"/>
                                            </a:solidFill>
                                            <a:latin typeface="Cambria Math" panose="02040503050406030204" pitchFamily="18" charset="0"/>
                                          </a:rPr>
                                          <m:t>𝑖𝑗</m:t>
                                        </m:r>
                                      </m:sub>
                                    </m:sSub>
                                  </m:den>
                                </m:f>
                              </m:e>
                            </m:d>
                          </m:e>
                        </m:nary>
                      </m:e>
                    </m:nary>
                  </m:oMath>
                </a14:m>
                <a:r>
                  <a:rPr lang="lt-LT" sz="2400">
                    <a:solidFill>
                      <a:srgbClr val="000000"/>
                    </a:solidFill>
                    <a:latin typeface="Times New Roman" panose="02020603050405020304" pitchFamily="18" charset="0"/>
                    <a:cs typeface="Times New Roman" panose="02020603050405020304" pitchFamily="18" charset="0"/>
                  </a:rPr>
                  <a:t>, kur </a:t>
                </a:r>
                <a14:m>
                  <m:oMath xmlns:m="http://schemas.openxmlformats.org/officeDocument/2006/math">
                    <m:sSub>
                      <m:sSubPr>
                        <m:ctrlPr>
                          <a:rPr lang="lt-LT" sz="2400" i="1">
                            <a:solidFill>
                              <a:srgbClr val="000000"/>
                            </a:solidFill>
                            <a:latin typeface="Cambria Math" panose="02040503050406030204" pitchFamily="18" charset="0"/>
                          </a:rPr>
                        </m:ctrlPr>
                      </m:sSubPr>
                      <m:e>
                        <m:r>
                          <a:rPr lang="lt-LT" sz="2400" i="1">
                            <a:solidFill>
                              <a:srgbClr val="000000"/>
                            </a:solidFill>
                            <a:latin typeface="Cambria Math" panose="02040503050406030204" pitchFamily="18" charset="0"/>
                          </a:rPr>
                          <m:t>𝑝</m:t>
                        </m:r>
                      </m:e>
                      <m:sub>
                        <m:r>
                          <a:rPr lang="lt-LT" sz="2400" i="1">
                            <a:solidFill>
                              <a:srgbClr val="000000"/>
                            </a:solidFill>
                            <a:latin typeface="Cambria Math" panose="02040503050406030204" pitchFamily="18" charset="0"/>
                          </a:rPr>
                          <m:t>𝑖𝑗</m:t>
                        </m:r>
                      </m:sub>
                    </m:sSub>
                  </m:oMath>
                </a14:m>
                <a:r>
                  <a:rPr lang="lt-LT" sz="2400">
                    <a:solidFill>
                      <a:srgbClr val="000000"/>
                    </a:solidFill>
                    <a:latin typeface="Times New Roman" panose="02020603050405020304" pitchFamily="18" charset="0"/>
                    <a:cs typeface="Times New Roman" panose="02020603050405020304" pitchFamily="18" charset="0"/>
                  </a:rPr>
                  <a:t> ir </a:t>
                </a:r>
                <a14:m>
                  <m:oMath xmlns:m="http://schemas.openxmlformats.org/officeDocument/2006/math">
                    <m:sSub>
                      <m:sSubPr>
                        <m:ctrlPr>
                          <a:rPr lang="lt-LT" sz="2400" i="1">
                            <a:solidFill>
                              <a:srgbClr val="000000"/>
                            </a:solidFill>
                            <a:latin typeface="Cambria Math" panose="02040503050406030204" pitchFamily="18" charset="0"/>
                          </a:rPr>
                        </m:ctrlPr>
                      </m:sSubPr>
                      <m:e>
                        <m:r>
                          <a:rPr lang="lt-LT" sz="2400" i="1">
                            <a:solidFill>
                              <a:srgbClr val="000000"/>
                            </a:solidFill>
                            <a:latin typeface="Cambria Math" panose="02040503050406030204" pitchFamily="18" charset="0"/>
                          </a:rPr>
                          <m:t>𝑞</m:t>
                        </m:r>
                      </m:e>
                      <m:sub>
                        <m:r>
                          <a:rPr lang="lt-LT" sz="2400" i="1">
                            <a:solidFill>
                              <a:srgbClr val="000000"/>
                            </a:solidFill>
                            <a:latin typeface="Cambria Math" panose="02040503050406030204" pitchFamily="18" charset="0"/>
                          </a:rPr>
                          <m:t>𝑖𝑗</m:t>
                        </m:r>
                      </m:sub>
                    </m:sSub>
                  </m:oMath>
                </a14:m>
                <a:r>
                  <a:rPr lang="lt-LT" sz="2400">
                    <a:solidFill>
                      <a:srgbClr val="000000"/>
                    </a:solidFill>
                    <a:latin typeface="Times New Roman" panose="02020603050405020304" pitchFamily="18" charset="0"/>
                    <a:cs typeface="Times New Roman" panose="02020603050405020304" pitchFamily="18" charset="0"/>
                  </a:rPr>
                  <a:t> yra porų tikimybės pradinėje ir sumažintoje dimensijoje atitinkamai. </a:t>
                </a:r>
              </a:p>
              <a:p>
                <a:pPr algn="just"/>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a:t>
                </a:r>
                <a:r>
                  <a:rPr lang="lt-LT" sz="2400">
                    <a:solidFill>
                      <a:srgbClr val="000000"/>
                    </a:solidFill>
                    <a:effectLst/>
                    <a:latin typeface="Times New Roman" panose="02020603050405020304" pitchFamily="18" charset="0"/>
                    <a:cs typeface="Times New Roman" panose="02020603050405020304" pitchFamily="18" charset="0"/>
                  </a:rPr>
                  <a:t>etinę struktūrą galima tiksliau nustatyti dėl to, kad sąnaudų funkcija yra proporcinga porinei tikimybei didelio matmens erdvėje. Santykinai nutolę taškai turi daug mažesnį poveikį sąnaudų funkcijai.</a:t>
                </a:r>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r>
                  <a:rPr lang="lt-LT" sz="24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Idealiu atveju </a:t>
                </a:r>
                <a:r>
                  <a:rPr lang="lt-LT" sz="24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divergencija</a:t>
                </a:r>
                <a:r>
                  <a:rPr lang="lt-LT" sz="24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turėtų būti lygi 0, t. y. pradinėje ir sumažintoje dimensijoje visų taškų atstumai yra išsaugoti.</a:t>
                </a:r>
                <a:endParaRPr lang="lt-LT" sz="2400">
                  <a:solidFill>
                    <a:srgbClr val="000000"/>
                  </a:solidFill>
                  <a:latin typeface="Times New Roman" panose="02020603050405020304" pitchFamily="18" charset="0"/>
                  <a:cs typeface="Times New Roman" panose="02020603050405020304" pitchFamily="18" charset="0"/>
                </a:endParaRPr>
              </a:p>
            </p:txBody>
          </p:sp>
        </mc:Choice>
        <mc:Fallback xmlns="">
          <p:sp>
            <p:nvSpPr>
              <p:cNvPr id="3" name="Teksto vietos rezervavimo ženklas 2">
                <a:extLst>
                  <a:ext uri="{FF2B5EF4-FFF2-40B4-BE49-F238E27FC236}">
                    <a16:creationId xmlns:a16="http://schemas.microsoft.com/office/drawing/2014/main" id="{28AD4B2D-EF9F-DBF7-57E6-B02867018D6D}"/>
                  </a:ext>
                </a:extLst>
              </p:cNvPr>
              <p:cNvSpPr>
                <a:spLocks noGrp="1" noRot="1" noChangeAspect="1" noMove="1" noResize="1" noEditPoints="1" noAdjustHandles="1" noChangeArrowheads="1" noChangeShapeType="1" noTextEdit="1"/>
              </p:cNvSpPr>
              <p:nvPr>
                <p:ph type="body" sz="quarter" idx="12"/>
              </p:nvPr>
            </p:nvSpPr>
            <p:spPr>
              <a:xfrm>
                <a:off x="838200" y="2512404"/>
                <a:ext cx="9969708" cy="3873405"/>
              </a:xfrm>
              <a:blipFill>
                <a:blip r:embed="rId2"/>
                <a:stretch>
                  <a:fillRect l="-979" t="-2201" r="-91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16C4E54-75C0-0BE1-4920-99A3607708A8}"/>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25</a:t>
            </a:r>
          </a:p>
        </p:txBody>
      </p:sp>
    </p:spTree>
    <p:extLst>
      <p:ext uri="{BB962C8B-B14F-4D97-AF65-F5344CB8AC3E}">
        <p14:creationId xmlns:p14="http://schemas.microsoft.com/office/powerpoint/2010/main" val="309736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F14FA84-9C2B-73C9-5FC2-6817EA490826}"/>
              </a:ext>
            </a:extLst>
          </p:cNvPr>
          <p:cNvSpPr>
            <a:spLocks noGrp="1"/>
          </p:cNvSpPr>
          <p:nvPr>
            <p:ph type="title"/>
          </p:nvPr>
        </p:nvSpPr>
        <p:spPr/>
        <p:txBody>
          <a:bodyPr/>
          <a:lstStyle/>
          <a:p>
            <a:r>
              <a:rPr lang="lt-LT">
                <a:latin typeface="Times New Roman" panose="02020603050405020304" pitchFamily="18" charset="0"/>
                <a:cs typeface="Times New Roman" panose="02020603050405020304" pitchFamily="18" charset="0"/>
              </a:rPr>
              <a:t>Sprendinio optimizavimas</a:t>
            </a:r>
          </a:p>
        </p:txBody>
      </p:sp>
      <mc:AlternateContent xmlns:mc="http://schemas.openxmlformats.org/markup-compatibility/2006" xmlns:a14="http://schemas.microsoft.com/office/drawing/2010/main">
        <mc:Choice Requires="a14">
          <p:sp>
            <p:nvSpPr>
              <p:cNvPr id="3" name="Teksto vietos rezervavimo ženklas 2">
                <a:extLst>
                  <a:ext uri="{FF2B5EF4-FFF2-40B4-BE49-F238E27FC236}">
                    <a16:creationId xmlns:a16="http://schemas.microsoft.com/office/drawing/2014/main" id="{1639072A-57AC-4C15-C8A2-D6A5B0A94858}"/>
                  </a:ext>
                </a:extLst>
              </p:cNvPr>
              <p:cNvSpPr>
                <a:spLocks noGrp="1"/>
              </p:cNvSpPr>
              <p:nvPr>
                <p:ph type="body" sz="quarter" idx="12"/>
              </p:nvPr>
            </p:nvSpPr>
            <p:spPr/>
            <p:txBody>
              <a:bodyPr>
                <a:noAutofit/>
              </a:bodyPr>
              <a:lstStyle/>
              <a:p>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Norėdami sumažinti šį rezultatą, atliekame </a:t>
                </a:r>
                <a:r>
                  <a:rPr lang="lt-LT" sz="2400" err="1">
                    <a:solidFill>
                      <a:srgbClr val="000000"/>
                    </a:solidFill>
                    <a:effectLst/>
                    <a:latin typeface="Times New Roman" panose="02020603050405020304" pitchFamily="18" charset="0"/>
                    <a:cs typeface="Times New Roman" panose="02020603050405020304" pitchFamily="18" charset="0"/>
                  </a:rPr>
                  <a:t>gradientinį</a:t>
                </a:r>
                <a:r>
                  <a:rPr lang="lt-LT" sz="2400">
                    <a:solidFill>
                      <a:srgbClr val="000000"/>
                    </a:solidFill>
                    <a:effectLst/>
                    <a:latin typeface="Times New Roman" panose="02020603050405020304" pitchFamily="18" charset="0"/>
                    <a:cs typeface="Times New Roman" panose="02020603050405020304" pitchFamily="18" charset="0"/>
                  </a:rPr>
                  <a:t> nusileidimą per nustatyta iteracijų skaičių:</a:t>
                </a:r>
                <a:endParaRPr lang="lt-LT" sz="2400">
                  <a:solidFill>
                    <a:srgbClr val="000000"/>
                  </a:solidFill>
                  <a:latin typeface="Times New Roman" panose="02020603050405020304" pitchFamily="18" charset="0"/>
                  <a:cs typeface="Times New Roman" panose="02020603050405020304" pitchFamily="18" charset="0"/>
                </a:endParaRPr>
              </a:p>
              <a:p>
                <a:pPr algn="ctr"/>
                <a14:m>
                  <m:oMath xmlns:m="http://schemas.openxmlformats.org/officeDocument/2006/math">
                    <m:f>
                      <m:fPr>
                        <m:ctrlPr>
                          <a:rPr lang="lt-LT" sz="2400" i="1" smtClean="0">
                            <a:solidFill>
                              <a:srgbClr val="000000"/>
                            </a:solidFill>
                            <a:effectLst/>
                            <a:latin typeface="Cambria Math" panose="02040503050406030204" pitchFamily="18" charset="0"/>
                            <a:ea typeface="Calibri" panose="020F0502020204030204" pitchFamily="34" charset="0"/>
                          </a:rPr>
                        </m:ctrlPr>
                      </m:fPr>
                      <m:num>
                        <m:r>
                          <a:rPr lang="lt-LT" sz="2400" i="1" smtClean="0">
                            <a:solidFill>
                              <a:srgbClr val="000000"/>
                            </a:solidFill>
                            <a:effectLst/>
                            <a:latin typeface="Cambria Math" panose="02040503050406030204" pitchFamily="18" charset="0"/>
                            <a:ea typeface="Cambria Math" panose="02040503050406030204" pitchFamily="18" charset="0"/>
                          </a:rPr>
                          <m:t>𝛿</m:t>
                        </m:r>
                        <m:r>
                          <a:rPr lang="lt-LT" sz="2400" b="0" i="1" smtClean="0">
                            <a:solidFill>
                              <a:srgbClr val="000000"/>
                            </a:solidFill>
                            <a:effectLst/>
                            <a:latin typeface="Cambria Math" panose="02040503050406030204" pitchFamily="18" charset="0"/>
                            <a:ea typeface="Cambria Math" panose="02040503050406030204" pitchFamily="18" charset="0"/>
                          </a:rPr>
                          <m:t>𝐶</m:t>
                        </m:r>
                      </m:num>
                      <m:den>
                        <m:r>
                          <a:rPr lang="lt-LT" sz="2400" i="1" smtClean="0">
                            <a:solidFill>
                              <a:srgbClr val="000000"/>
                            </a:solidFill>
                            <a:effectLst/>
                            <a:latin typeface="Cambria Math" panose="02040503050406030204" pitchFamily="18" charset="0"/>
                            <a:ea typeface="Cambria Math" panose="02040503050406030204" pitchFamily="18" charset="0"/>
                          </a:rPr>
                          <m:t>𝛿</m:t>
                        </m:r>
                        <m:sSub>
                          <m:sSubPr>
                            <m:ctrlPr>
                              <a:rPr lang="lt-LT" sz="2400" i="1" smtClean="0">
                                <a:solidFill>
                                  <a:srgbClr val="000000"/>
                                </a:solidFill>
                                <a:effectLst/>
                                <a:latin typeface="Cambria Math" panose="02040503050406030204" pitchFamily="18" charset="0"/>
                                <a:ea typeface="Cambria Math" panose="02040503050406030204" pitchFamily="18" charset="0"/>
                              </a:rPr>
                            </m:ctrlPr>
                          </m:sSubPr>
                          <m:e>
                            <m:r>
                              <a:rPr lang="lt-LT" sz="2400" b="0" i="1" smtClean="0">
                                <a:solidFill>
                                  <a:srgbClr val="000000"/>
                                </a:solidFill>
                                <a:effectLst/>
                                <a:latin typeface="Cambria Math" panose="02040503050406030204" pitchFamily="18" charset="0"/>
                                <a:ea typeface="Cambria Math" panose="02040503050406030204" pitchFamily="18" charset="0"/>
                              </a:rPr>
                              <m:t>𝑦</m:t>
                            </m:r>
                          </m:e>
                          <m:sub>
                            <m:r>
                              <a:rPr lang="lt-LT" sz="2400" b="0" i="1" smtClean="0">
                                <a:solidFill>
                                  <a:srgbClr val="000000"/>
                                </a:solidFill>
                                <a:effectLst/>
                                <a:latin typeface="Cambria Math" panose="02040503050406030204" pitchFamily="18" charset="0"/>
                                <a:ea typeface="Cambria Math" panose="02040503050406030204" pitchFamily="18" charset="0"/>
                              </a:rPr>
                              <m:t>𝑖</m:t>
                            </m:r>
                          </m:sub>
                        </m:sSub>
                      </m:den>
                    </m:f>
                    <m:r>
                      <a:rPr lang="lt-LT" sz="2400" i="1" smtClean="0">
                        <a:solidFill>
                          <a:srgbClr val="000000"/>
                        </a:solidFill>
                        <a:effectLst/>
                        <a:latin typeface="Cambria Math" panose="02040503050406030204" pitchFamily="18" charset="0"/>
                        <a:ea typeface="Cambria Math" panose="02040503050406030204" pitchFamily="18" charset="0"/>
                      </a:rPr>
                      <m:t>=</m:t>
                    </m:r>
                    <m:r>
                      <a:rPr lang="lt-LT" sz="2400" b="0" i="1" smtClean="0">
                        <a:solidFill>
                          <a:srgbClr val="000000"/>
                        </a:solidFill>
                        <a:effectLst/>
                        <a:latin typeface="Cambria Math" panose="02040503050406030204" pitchFamily="18" charset="0"/>
                        <a:ea typeface="Cambria Math" panose="02040503050406030204" pitchFamily="18" charset="0"/>
                      </a:rPr>
                      <m:t>4×</m:t>
                    </m:r>
                    <m:nary>
                      <m:naryPr>
                        <m:chr m:val="∑"/>
                        <m:supHide m:val="on"/>
                        <m:ctrlPr>
                          <a:rPr lang="lt-LT" sz="2400" b="0" i="1" smtClean="0">
                            <a:solidFill>
                              <a:srgbClr val="000000"/>
                            </a:solidFill>
                            <a:effectLst/>
                            <a:latin typeface="Cambria Math" panose="02040503050406030204" pitchFamily="18" charset="0"/>
                            <a:ea typeface="Cambria Math" panose="02040503050406030204" pitchFamily="18" charset="0"/>
                          </a:rPr>
                        </m:ctrlPr>
                      </m:naryPr>
                      <m:sub>
                        <m:r>
                          <m:rPr>
                            <m:brk m:alnAt="7"/>
                          </m:rPr>
                          <a:rPr lang="lt-LT" sz="2400" b="0" i="1" smtClean="0">
                            <a:solidFill>
                              <a:srgbClr val="000000"/>
                            </a:solidFill>
                            <a:effectLst/>
                            <a:latin typeface="Cambria Math" panose="02040503050406030204" pitchFamily="18" charset="0"/>
                            <a:ea typeface="Cambria Math" panose="02040503050406030204" pitchFamily="18" charset="0"/>
                          </a:rPr>
                          <m:t>𝑗</m:t>
                        </m:r>
                      </m:sub>
                      <m:sup/>
                      <m:e>
                        <m:d>
                          <m:dPr>
                            <m:ctrlPr>
                              <a:rPr lang="lt-LT" sz="2400" b="0" i="1" smtClean="0">
                                <a:solidFill>
                                  <a:srgbClr val="000000"/>
                                </a:solidFill>
                                <a:effectLst/>
                                <a:latin typeface="Cambria Math" panose="02040503050406030204" pitchFamily="18" charset="0"/>
                                <a:ea typeface="Cambria Math" panose="02040503050406030204" pitchFamily="18" charset="0"/>
                              </a:rPr>
                            </m:ctrlPr>
                          </m:dPr>
                          <m:e>
                            <m:sSub>
                              <m:sSubPr>
                                <m:ctrlPr>
                                  <a:rPr lang="lt-LT" sz="2400" b="0" i="1" smtClean="0">
                                    <a:solidFill>
                                      <a:srgbClr val="000000"/>
                                    </a:solidFill>
                                    <a:effectLst/>
                                    <a:latin typeface="Cambria Math" panose="02040503050406030204" pitchFamily="18" charset="0"/>
                                    <a:ea typeface="Cambria Math" panose="02040503050406030204" pitchFamily="18" charset="0"/>
                                  </a:rPr>
                                </m:ctrlPr>
                              </m:sSubPr>
                              <m:e>
                                <m:r>
                                  <a:rPr lang="lt-LT" sz="2400" b="0" i="1" smtClean="0">
                                    <a:solidFill>
                                      <a:srgbClr val="000000"/>
                                    </a:solidFill>
                                    <a:effectLst/>
                                    <a:latin typeface="Cambria Math" panose="02040503050406030204" pitchFamily="18" charset="0"/>
                                    <a:ea typeface="Cambria Math" panose="02040503050406030204" pitchFamily="18" charset="0"/>
                                  </a:rPr>
                                  <m:t>𝑝</m:t>
                                </m:r>
                              </m:e>
                              <m:sub>
                                <m:r>
                                  <a:rPr lang="lt-LT" sz="2400" b="0" i="1" smtClean="0">
                                    <a:solidFill>
                                      <a:srgbClr val="000000"/>
                                    </a:solidFill>
                                    <a:effectLst/>
                                    <a:latin typeface="Cambria Math" panose="02040503050406030204" pitchFamily="18" charset="0"/>
                                    <a:ea typeface="Cambria Math" panose="02040503050406030204" pitchFamily="18" charset="0"/>
                                  </a:rPr>
                                  <m:t>𝑖𝑗</m:t>
                                </m:r>
                              </m:sub>
                            </m:sSub>
                            <m:r>
                              <a:rPr lang="lt-LT" sz="2400" b="0" i="1" smtClean="0">
                                <a:solidFill>
                                  <a:srgbClr val="000000"/>
                                </a:solidFill>
                                <a:effectLst/>
                                <a:latin typeface="Cambria Math" panose="02040503050406030204" pitchFamily="18" charset="0"/>
                                <a:ea typeface="Cambria Math" panose="02040503050406030204" pitchFamily="18" charset="0"/>
                              </a:rPr>
                              <m:t>−</m:t>
                            </m:r>
                            <m:sSub>
                              <m:sSubPr>
                                <m:ctrlPr>
                                  <a:rPr lang="lt-LT" sz="2400" b="0" i="1" smtClean="0">
                                    <a:solidFill>
                                      <a:srgbClr val="000000"/>
                                    </a:solidFill>
                                    <a:effectLst/>
                                    <a:latin typeface="Cambria Math" panose="02040503050406030204" pitchFamily="18" charset="0"/>
                                    <a:ea typeface="Cambria Math" panose="02040503050406030204" pitchFamily="18" charset="0"/>
                                  </a:rPr>
                                </m:ctrlPr>
                              </m:sSubPr>
                              <m:e>
                                <m:r>
                                  <a:rPr lang="lt-LT" sz="2400" b="0" i="1" smtClean="0">
                                    <a:solidFill>
                                      <a:srgbClr val="000000"/>
                                    </a:solidFill>
                                    <a:effectLst/>
                                    <a:latin typeface="Cambria Math" panose="02040503050406030204" pitchFamily="18" charset="0"/>
                                    <a:ea typeface="Cambria Math" panose="02040503050406030204" pitchFamily="18" charset="0"/>
                                  </a:rPr>
                                  <m:t>𝑞</m:t>
                                </m:r>
                              </m:e>
                              <m:sub>
                                <m:r>
                                  <a:rPr lang="lt-LT" sz="2400" b="0" i="1" smtClean="0">
                                    <a:solidFill>
                                      <a:srgbClr val="000000"/>
                                    </a:solidFill>
                                    <a:effectLst/>
                                    <a:latin typeface="Cambria Math" panose="02040503050406030204" pitchFamily="18" charset="0"/>
                                    <a:ea typeface="Cambria Math" panose="02040503050406030204" pitchFamily="18" charset="0"/>
                                  </a:rPr>
                                  <m:t>𝑖𝑗</m:t>
                                </m:r>
                              </m:sub>
                            </m:sSub>
                          </m:e>
                        </m:d>
                        <m:r>
                          <a:rPr lang="lt-LT" sz="2400" b="0" i="1" smtClean="0">
                            <a:solidFill>
                              <a:srgbClr val="000000"/>
                            </a:solidFill>
                            <a:effectLst/>
                            <a:latin typeface="Cambria Math" panose="02040503050406030204" pitchFamily="18" charset="0"/>
                            <a:ea typeface="Cambria Math" panose="02040503050406030204" pitchFamily="18" charset="0"/>
                          </a:rPr>
                          <m:t>×</m:t>
                        </m:r>
                        <m:d>
                          <m:dPr>
                            <m:ctrlPr>
                              <a:rPr lang="lt-LT" sz="2400" b="0" i="1" smtClean="0">
                                <a:solidFill>
                                  <a:srgbClr val="000000"/>
                                </a:solidFill>
                                <a:effectLst/>
                                <a:latin typeface="Cambria Math" panose="02040503050406030204" pitchFamily="18" charset="0"/>
                                <a:ea typeface="Cambria Math" panose="02040503050406030204" pitchFamily="18" charset="0"/>
                              </a:rPr>
                            </m:ctrlPr>
                          </m:dPr>
                          <m:e>
                            <m:sSub>
                              <m:sSubPr>
                                <m:ctrlPr>
                                  <a:rPr lang="lt-LT" sz="2400" b="0" i="1" smtClean="0">
                                    <a:solidFill>
                                      <a:srgbClr val="000000"/>
                                    </a:solidFill>
                                    <a:effectLst/>
                                    <a:latin typeface="Cambria Math" panose="02040503050406030204" pitchFamily="18" charset="0"/>
                                    <a:ea typeface="Cambria Math" panose="02040503050406030204" pitchFamily="18" charset="0"/>
                                  </a:rPr>
                                </m:ctrlPr>
                              </m:sSubPr>
                              <m:e>
                                <m:r>
                                  <a:rPr lang="lt-LT" sz="2400" b="0" i="1" smtClean="0">
                                    <a:solidFill>
                                      <a:srgbClr val="000000"/>
                                    </a:solidFill>
                                    <a:effectLst/>
                                    <a:latin typeface="Cambria Math" panose="02040503050406030204" pitchFamily="18" charset="0"/>
                                    <a:ea typeface="Cambria Math" panose="02040503050406030204" pitchFamily="18" charset="0"/>
                                  </a:rPr>
                                  <m:t>𝑦</m:t>
                                </m:r>
                              </m:e>
                              <m:sub>
                                <m:r>
                                  <a:rPr lang="lt-LT" sz="2400" b="0" i="1" smtClean="0">
                                    <a:solidFill>
                                      <a:srgbClr val="000000"/>
                                    </a:solidFill>
                                    <a:effectLst/>
                                    <a:latin typeface="Cambria Math" panose="02040503050406030204" pitchFamily="18" charset="0"/>
                                    <a:ea typeface="Cambria Math" panose="02040503050406030204" pitchFamily="18" charset="0"/>
                                  </a:rPr>
                                  <m:t>𝑖</m:t>
                                </m:r>
                              </m:sub>
                            </m:sSub>
                            <m:r>
                              <a:rPr lang="lt-LT" sz="2400" b="0" i="1" smtClean="0">
                                <a:solidFill>
                                  <a:srgbClr val="000000"/>
                                </a:solidFill>
                                <a:effectLst/>
                                <a:latin typeface="Cambria Math" panose="02040503050406030204" pitchFamily="18" charset="0"/>
                                <a:ea typeface="Cambria Math" panose="02040503050406030204" pitchFamily="18" charset="0"/>
                              </a:rPr>
                              <m:t>− </m:t>
                            </m:r>
                            <m:sSub>
                              <m:sSubPr>
                                <m:ctrlPr>
                                  <a:rPr lang="lt-LT" sz="2400" b="0" i="1" smtClean="0">
                                    <a:solidFill>
                                      <a:srgbClr val="000000"/>
                                    </a:solidFill>
                                    <a:effectLst/>
                                    <a:latin typeface="Cambria Math" panose="02040503050406030204" pitchFamily="18" charset="0"/>
                                    <a:ea typeface="Cambria Math" panose="02040503050406030204" pitchFamily="18" charset="0"/>
                                  </a:rPr>
                                </m:ctrlPr>
                              </m:sSubPr>
                              <m:e>
                                <m:r>
                                  <a:rPr lang="lt-LT" sz="2400" b="0" i="1" smtClean="0">
                                    <a:solidFill>
                                      <a:srgbClr val="000000"/>
                                    </a:solidFill>
                                    <a:effectLst/>
                                    <a:latin typeface="Cambria Math" panose="02040503050406030204" pitchFamily="18" charset="0"/>
                                    <a:ea typeface="Cambria Math" panose="02040503050406030204" pitchFamily="18" charset="0"/>
                                  </a:rPr>
                                  <m:t>𝑦</m:t>
                                </m:r>
                              </m:e>
                              <m:sub>
                                <m:r>
                                  <a:rPr lang="lt-LT" sz="2400" b="0" i="1" smtClean="0">
                                    <a:solidFill>
                                      <a:srgbClr val="000000"/>
                                    </a:solidFill>
                                    <a:effectLst/>
                                    <a:latin typeface="Cambria Math" panose="02040503050406030204" pitchFamily="18" charset="0"/>
                                    <a:ea typeface="Cambria Math" panose="02040503050406030204" pitchFamily="18" charset="0"/>
                                  </a:rPr>
                                  <m:t>𝑗</m:t>
                                </m:r>
                              </m:sub>
                            </m:sSub>
                          </m:e>
                        </m:d>
                        <m:r>
                          <a:rPr lang="lt-LT" sz="2400" b="0" i="1" smtClean="0">
                            <a:solidFill>
                              <a:srgbClr val="000000"/>
                            </a:solidFill>
                            <a:effectLst/>
                            <a:latin typeface="Cambria Math" panose="02040503050406030204" pitchFamily="18" charset="0"/>
                            <a:ea typeface="Cambria Math" panose="02040503050406030204" pitchFamily="18" charset="0"/>
                          </a:rPr>
                          <m:t>×</m:t>
                        </m:r>
                        <m:sSup>
                          <m:sSupPr>
                            <m:ctrlPr>
                              <a:rPr lang="lt-LT" sz="2400" b="0" i="1" smtClean="0">
                                <a:solidFill>
                                  <a:srgbClr val="000000"/>
                                </a:solidFill>
                                <a:effectLst/>
                                <a:latin typeface="Cambria Math" panose="02040503050406030204" pitchFamily="18" charset="0"/>
                                <a:ea typeface="Cambria Math" panose="02040503050406030204" pitchFamily="18" charset="0"/>
                              </a:rPr>
                            </m:ctrlPr>
                          </m:sSupPr>
                          <m:e>
                            <m:d>
                              <m:dPr>
                                <m:ctrlPr>
                                  <a:rPr lang="lt-LT" sz="2400" b="0" i="1" smtClean="0">
                                    <a:solidFill>
                                      <a:srgbClr val="000000"/>
                                    </a:solidFill>
                                    <a:effectLst/>
                                    <a:latin typeface="Cambria Math" panose="02040503050406030204" pitchFamily="18" charset="0"/>
                                    <a:ea typeface="Cambria Math" panose="02040503050406030204" pitchFamily="18" charset="0"/>
                                  </a:rPr>
                                </m:ctrlPr>
                              </m:dPr>
                              <m:e>
                                <m:r>
                                  <a:rPr lang="lt-LT" sz="2400" b="0" i="1" smtClean="0">
                                    <a:solidFill>
                                      <a:srgbClr val="000000"/>
                                    </a:solidFill>
                                    <a:effectLst/>
                                    <a:latin typeface="Cambria Math" panose="02040503050406030204" pitchFamily="18" charset="0"/>
                                    <a:ea typeface="Cambria Math" panose="02040503050406030204" pitchFamily="18" charset="0"/>
                                  </a:rPr>
                                  <m:t>1+ </m:t>
                                </m:r>
                                <m:sSup>
                                  <m:sSupPr>
                                    <m:ctrlPr>
                                      <a:rPr lang="lt-LT" sz="2400" b="0" i="1" smtClean="0">
                                        <a:solidFill>
                                          <a:srgbClr val="000000"/>
                                        </a:solidFill>
                                        <a:effectLst/>
                                        <a:latin typeface="Cambria Math" panose="02040503050406030204" pitchFamily="18" charset="0"/>
                                        <a:ea typeface="Cambria Math" panose="02040503050406030204" pitchFamily="18" charset="0"/>
                                      </a:rPr>
                                    </m:ctrlPr>
                                  </m:sSupPr>
                                  <m:e>
                                    <m:d>
                                      <m:dPr>
                                        <m:begChr m:val="‖"/>
                                        <m:endChr m:val="‖"/>
                                        <m:ctrlPr>
                                          <a:rPr lang="lt-LT" sz="2400" b="0" i="1" smtClean="0">
                                            <a:solidFill>
                                              <a:srgbClr val="000000"/>
                                            </a:solidFill>
                                            <a:effectLst/>
                                            <a:latin typeface="Cambria Math" panose="02040503050406030204" pitchFamily="18" charset="0"/>
                                            <a:ea typeface="Cambria Math" panose="02040503050406030204" pitchFamily="18" charset="0"/>
                                          </a:rPr>
                                        </m:ctrlPr>
                                      </m:dPr>
                                      <m:e>
                                        <m:sSub>
                                          <m:sSubPr>
                                            <m:ctrlPr>
                                              <a:rPr lang="lt-LT" sz="2400" i="1">
                                                <a:solidFill>
                                                  <a:srgbClr val="000000"/>
                                                </a:solidFill>
                                                <a:latin typeface="Cambria Math" panose="02040503050406030204" pitchFamily="18" charset="0"/>
                                                <a:ea typeface="Cambria Math" panose="02040503050406030204" pitchFamily="18" charset="0"/>
                                              </a:rPr>
                                            </m:ctrlPr>
                                          </m:sSubPr>
                                          <m:e>
                                            <m:r>
                                              <a:rPr lang="lt-LT" sz="2400" i="1">
                                                <a:solidFill>
                                                  <a:srgbClr val="000000"/>
                                                </a:solidFill>
                                                <a:latin typeface="Cambria Math" panose="02040503050406030204" pitchFamily="18" charset="0"/>
                                                <a:ea typeface="Cambria Math" panose="02040503050406030204" pitchFamily="18" charset="0"/>
                                              </a:rPr>
                                              <m:t>𝑦</m:t>
                                            </m:r>
                                          </m:e>
                                          <m:sub>
                                            <m:r>
                                              <a:rPr lang="lt-LT" sz="2400" i="1">
                                                <a:solidFill>
                                                  <a:srgbClr val="000000"/>
                                                </a:solidFill>
                                                <a:latin typeface="Cambria Math" panose="02040503050406030204" pitchFamily="18" charset="0"/>
                                                <a:ea typeface="Cambria Math" panose="02040503050406030204" pitchFamily="18" charset="0"/>
                                              </a:rPr>
                                              <m:t>𝑖</m:t>
                                            </m:r>
                                          </m:sub>
                                        </m:sSub>
                                        <m:r>
                                          <a:rPr lang="lt-LT" sz="2400" i="1">
                                            <a:solidFill>
                                              <a:srgbClr val="000000"/>
                                            </a:solidFill>
                                            <a:latin typeface="Cambria Math" panose="02040503050406030204" pitchFamily="18" charset="0"/>
                                            <a:ea typeface="Cambria Math" panose="02040503050406030204" pitchFamily="18" charset="0"/>
                                          </a:rPr>
                                          <m:t>− </m:t>
                                        </m:r>
                                        <m:sSub>
                                          <m:sSubPr>
                                            <m:ctrlPr>
                                              <a:rPr lang="lt-LT" sz="2400" i="1">
                                                <a:solidFill>
                                                  <a:srgbClr val="000000"/>
                                                </a:solidFill>
                                                <a:latin typeface="Cambria Math" panose="02040503050406030204" pitchFamily="18" charset="0"/>
                                                <a:ea typeface="Cambria Math" panose="02040503050406030204" pitchFamily="18" charset="0"/>
                                              </a:rPr>
                                            </m:ctrlPr>
                                          </m:sSubPr>
                                          <m:e>
                                            <m:r>
                                              <a:rPr lang="lt-LT" sz="2400" i="1">
                                                <a:solidFill>
                                                  <a:srgbClr val="000000"/>
                                                </a:solidFill>
                                                <a:latin typeface="Cambria Math" panose="02040503050406030204" pitchFamily="18" charset="0"/>
                                                <a:ea typeface="Cambria Math" panose="02040503050406030204" pitchFamily="18" charset="0"/>
                                              </a:rPr>
                                              <m:t>𝑦</m:t>
                                            </m:r>
                                          </m:e>
                                          <m:sub>
                                            <m:r>
                                              <a:rPr lang="lt-LT" sz="2400" i="1">
                                                <a:solidFill>
                                                  <a:srgbClr val="000000"/>
                                                </a:solidFill>
                                                <a:latin typeface="Cambria Math" panose="02040503050406030204" pitchFamily="18" charset="0"/>
                                                <a:ea typeface="Cambria Math" panose="02040503050406030204" pitchFamily="18" charset="0"/>
                                              </a:rPr>
                                              <m:t>𝑗</m:t>
                                            </m:r>
                                          </m:sub>
                                        </m:sSub>
                                      </m:e>
                                    </m:d>
                                  </m:e>
                                  <m:sup>
                                    <m:r>
                                      <a:rPr lang="lt-LT" sz="2400" b="0" i="1" smtClean="0">
                                        <a:solidFill>
                                          <a:srgbClr val="000000"/>
                                        </a:solidFill>
                                        <a:effectLst/>
                                        <a:latin typeface="Cambria Math" panose="02040503050406030204" pitchFamily="18" charset="0"/>
                                        <a:ea typeface="Cambria Math" panose="02040503050406030204" pitchFamily="18" charset="0"/>
                                      </a:rPr>
                                      <m:t>2</m:t>
                                    </m:r>
                                  </m:sup>
                                </m:sSup>
                              </m:e>
                            </m:d>
                          </m:e>
                          <m:sup>
                            <m:r>
                              <a:rPr lang="lt-LT" sz="2400" b="0" i="1" smtClean="0">
                                <a:solidFill>
                                  <a:srgbClr val="000000"/>
                                </a:solidFill>
                                <a:effectLst/>
                                <a:latin typeface="Cambria Math" panose="02040503050406030204" pitchFamily="18" charset="0"/>
                                <a:ea typeface="Cambria Math" panose="02040503050406030204" pitchFamily="18" charset="0"/>
                              </a:rPr>
                              <m:t>−1</m:t>
                            </m:r>
                          </m:sup>
                        </m:sSup>
                      </m:e>
                    </m:nary>
                    <m:r>
                      <a:rPr lang="lt-LT" sz="2400" b="0" i="1" smtClean="0">
                        <a:solidFill>
                          <a:srgbClr val="000000"/>
                        </a:solidFill>
                        <a:effectLst/>
                        <a:latin typeface="Cambria Math" panose="02040503050406030204" pitchFamily="18" charset="0"/>
                        <a:ea typeface="Cambria Math" panose="02040503050406030204" pitchFamily="18" charset="0"/>
                      </a:rPr>
                      <m:t> </m:t>
                    </m:r>
                  </m:oMath>
                </a14:m>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čia </a:t>
                </a:r>
                <a14:m>
                  <m:oMath xmlns:m="http://schemas.openxmlformats.org/officeDocument/2006/math">
                    <m:sSub>
                      <m:sSubPr>
                        <m:ctrlPr>
                          <a:rPr lang="lt-LT" sz="2400" i="1">
                            <a:solidFill>
                              <a:srgbClr val="000000"/>
                            </a:solidFill>
                            <a:latin typeface="Cambria Math" panose="02040503050406030204" pitchFamily="18" charset="0"/>
                            <a:ea typeface="Cambria Math" panose="02040503050406030204" pitchFamily="18" charset="0"/>
                          </a:rPr>
                        </m:ctrlPr>
                      </m:sSubPr>
                      <m:e>
                        <m:r>
                          <a:rPr lang="lt-LT" sz="2400" i="1">
                            <a:solidFill>
                              <a:srgbClr val="000000"/>
                            </a:solidFill>
                            <a:latin typeface="Cambria Math" panose="02040503050406030204" pitchFamily="18" charset="0"/>
                            <a:ea typeface="Cambria Math" panose="02040503050406030204" pitchFamily="18" charset="0"/>
                          </a:rPr>
                          <m:t>𝑦</m:t>
                        </m:r>
                      </m:e>
                      <m:sub>
                        <m:r>
                          <a:rPr lang="lt-LT" sz="2400" i="1">
                            <a:solidFill>
                              <a:srgbClr val="000000"/>
                            </a:solidFill>
                            <a:latin typeface="Cambria Math" panose="02040503050406030204" pitchFamily="18" charset="0"/>
                            <a:ea typeface="Cambria Math" panose="02040503050406030204" pitchFamily="18" charset="0"/>
                          </a:rPr>
                          <m:t>𝑖</m:t>
                        </m:r>
                      </m:sub>
                    </m:sSub>
                    <m:r>
                      <a:rPr lang="lt-LT" sz="2400" b="0" i="1" smtClean="0">
                        <a:solidFill>
                          <a:srgbClr val="000000"/>
                        </a:solidFill>
                        <a:latin typeface="Cambria Math" panose="02040503050406030204" pitchFamily="18" charset="0"/>
                        <a:ea typeface="Cambria Math" panose="02040503050406030204" pitchFamily="18" charset="0"/>
                      </a:rPr>
                      <m:t> </m:t>
                    </m:r>
                    <m:r>
                      <a:rPr lang="lt-LT" sz="2400" b="0" i="1" smtClean="0">
                        <a:solidFill>
                          <a:srgbClr val="000000"/>
                        </a:solidFill>
                        <a:latin typeface="Cambria Math" panose="02040503050406030204" pitchFamily="18" charset="0"/>
                        <a:ea typeface="Cambria Math" panose="02040503050406030204" pitchFamily="18" charset="0"/>
                      </a:rPr>
                      <m:t>𝑖𝑟</m:t>
                    </m:r>
                    <m:r>
                      <a:rPr lang="lt-LT" sz="2400" b="0" i="1" smtClean="0">
                        <a:solidFill>
                          <a:srgbClr val="000000"/>
                        </a:solidFill>
                        <a:latin typeface="Cambria Math" panose="02040503050406030204" pitchFamily="18" charset="0"/>
                        <a:ea typeface="Cambria Math" panose="02040503050406030204" pitchFamily="18" charset="0"/>
                      </a:rPr>
                      <m:t>  </m:t>
                    </m:r>
                    <m:sSub>
                      <m:sSubPr>
                        <m:ctrlPr>
                          <a:rPr lang="lt-LT" sz="2400" i="1">
                            <a:solidFill>
                              <a:srgbClr val="000000"/>
                            </a:solidFill>
                            <a:latin typeface="Cambria Math" panose="02040503050406030204" pitchFamily="18" charset="0"/>
                            <a:ea typeface="Cambria Math" panose="02040503050406030204" pitchFamily="18" charset="0"/>
                          </a:rPr>
                        </m:ctrlPr>
                      </m:sSubPr>
                      <m:e>
                        <m:r>
                          <a:rPr lang="lt-LT" sz="2400" i="1">
                            <a:solidFill>
                              <a:srgbClr val="000000"/>
                            </a:solidFill>
                            <a:latin typeface="Cambria Math" panose="02040503050406030204" pitchFamily="18" charset="0"/>
                            <a:ea typeface="Cambria Math" panose="02040503050406030204" pitchFamily="18" charset="0"/>
                          </a:rPr>
                          <m:t>𝑦</m:t>
                        </m:r>
                      </m:e>
                      <m:sub>
                        <m:r>
                          <a:rPr lang="lt-LT" sz="2400" i="1">
                            <a:solidFill>
                              <a:srgbClr val="000000"/>
                            </a:solidFill>
                            <a:latin typeface="Cambria Math" panose="02040503050406030204" pitchFamily="18" charset="0"/>
                            <a:ea typeface="Cambria Math" panose="02040503050406030204" pitchFamily="18" charset="0"/>
                          </a:rPr>
                          <m:t>𝑗</m:t>
                        </m:r>
                      </m:sub>
                    </m:sSub>
                  </m:oMath>
                </a14:m>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taškų koordinatės </a:t>
                </a:r>
                <a:r>
                  <a:rPr lang="lt-LT" sz="24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mažesnioje</a:t>
                </a:r>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dimensijoje, </a:t>
                </a:r>
                <a14:m>
                  <m:oMath xmlns:m="http://schemas.openxmlformats.org/officeDocument/2006/math">
                    <m:sSup>
                      <m:sSupPr>
                        <m:ctrlPr>
                          <a:rPr lang="lt-LT" sz="2400" i="1">
                            <a:solidFill>
                              <a:srgbClr val="000000"/>
                            </a:solidFill>
                            <a:latin typeface="Cambria Math" panose="02040503050406030204" pitchFamily="18" charset="0"/>
                            <a:ea typeface="Cambria Math" panose="02040503050406030204" pitchFamily="18" charset="0"/>
                          </a:rPr>
                        </m:ctrlPr>
                      </m:sSupPr>
                      <m:e>
                        <m:d>
                          <m:dPr>
                            <m:begChr m:val="‖"/>
                            <m:endChr m:val="‖"/>
                            <m:ctrlPr>
                              <a:rPr lang="lt-LT" sz="2400" i="1">
                                <a:solidFill>
                                  <a:srgbClr val="000000"/>
                                </a:solidFill>
                                <a:latin typeface="Cambria Math" panose="02040503050406030204" pitchFamily="18" charset="0"/>
                                <a:ea typeface="Cambria Math" panose="02040503050406030204" pitchFamily="18" charset="0"/>
                              </a:rPr>
                            </m:ctrlPr>
                          </m:dPr>
                          <m:e>
                            <m:sSub>
                              <m:sSubPr>
                                <m:ctrlPr>
                                  <a:rPr lang="lt-LT" sz="2400" i="1">
                                    <a:solidFill>
                                      <a:srgbClr val="000000"/>
                                    </a:solidFill>
                                    <a:latin typeface="Cambria Math" panose="02040503050406030204" pitchFamily="18" charset="0"/>
                                    <a:ea typeface="Cambria Math" panose="02040503050406030204" pitchFamily="18" charset="0"/>
                                  </a:rPr>
                                </m:ctrlPr>
                              </m:sSubPr>
                              <m:e>
                                <m:r>
                                  <a:rPr lang="lt-LT" sz="2400" i="1">
                                    <a:solidFill>
                                      <a:srgbClr val="000000"/>
                                    </a:solidFill>
                                    <a:latin typeface="Cambria Math" panose="02040503050406030204" pitchFamily="18" charset="0"/>
                                    <a:ea typeface="Cambria Math" panose="02040503050406030204" pitchFamily="18" charset="0"/>
                                  </a:rPr>
                                  <m:t>𝑦</m:t>
                                </m:r>
                              </m:e>
                              <m:sub>
                                <m:r>
                                  <a:rPr lang="lt-LT" sz="2400" i="1">
                                    <a:solidFill>
                                      <a:srgbClr val="000000"/>
                                    </a:solidFill>
                                    <a:latin typeface="Cambria Math" panose="02040503050406030204" pitchFamily="18" charset="0"/>
                                    <a:ea typeface="Cambria Math" panose="02040503050406030204" pitchFamily="18" charset="0"/>
                                  </a:rPr>
                                  <m:t>𝑖</m:t>
                                </m:r>
                              </m:sub>
                            </m:sSub>
                            <m:r>
                              <a:rPr lang="lt-LT" sz="2400" i="1">
                                <a:solidFill>
                                  <a:srgbClr val="000000"/>
                                </a:solidFill>
                                <a:latin typeface="Cambria Math" panose="02040503050406030204" pitchFamily="18" charset="0"/>
                                <a:ea typeface="Cambria Math" panose="02040503050406030204" pitchFamily="18" charset="0"/>
                              </a:rPr>
                              <m:t>− </m:t>
                            </m:r>
                            <m:sSub>
                              <m:sSubPr>
                                <m:ctrlPr>
                                  <a:rPr lang="lt-LT" sz="2400" i="1">
                                    <a:solidFill>
                                      <a:srgbClr val="000000"/>
                                    </a:solidFill>
                                    <a:latin typeface="Cambria Math" panose="02040503050406030204" pitchFamily="18" charset="0"/>
                                    <a:ea typeface="Cambria Math" panose="02040503050406030204" pitchFamily="18" charset="0"/>
                                  </a:rPr>
                                </m:ctrlPr>
                              </m:sSubPr>
                              <m:e>
                                <m:r>
                                  <a:rPr lang="lt-LT" sz="2400" i="1">
                                    <a:solidFill>
                                      <a:srgbClr val="000000"/>
                                    </a:solidFill>
                                    <a:latin typeface="Cambria Math" panose="02040503050406030204" pitchFamily="18" charset="0"/>
                                    <a:ea typeface="Cambria Math" panose="02040503050406030204" pitchFamily="18" charset="0"/>
                                  </a:rPr>
                                  <m:t>𝑦</m:t>
                                </m:r>
                              </m:e>
                              <m:sub>
                                <m:r>
                                  <a:rPr lang="lt-LT" sz="2400" i="1">
                                    <a:solidFill>
                                      <a:srgbClr val="000000"/>
                                    </a:solidFill>
                                    <a:latin typeface="Cambria Math" panose="02040503050406030204" pitchFamily="18" charset="0"/>
                                    <a:ea typeface="Cambria Math" panose="02040503050406030204" pitchFamily="18" charset="0"/>
                                  </a:rPr>
                                  <m:t>𝑗</m:t>
                                </m:r>
                              </m:sub>
                            </m:sSub>
                          </m:e>
                        </m:d>
                      </m:e>
                      <m:sup>
                        <m:r>
                          <a:rPr lang="lt-LT" sz="2400" i="1">
                            <a:solidFill>
                              <a:srgbClr val="000000"/>
                            </a:solidFill>
                            <a:latin typeface="Cambria Math" panose="02040503050406030204" pitchFamily="18" charset="0"/>
                            <a:ea typeface="Cambria Math" panose="02040503050406030204" pitchFamily="18" charset="0"/>
                          </a:rPr>
                          <m:t>2</m:t>
                        </m:r>
                      </m:sup>
                    </m:sSup>
                  </m:oMath>
                </a14:m>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lt-LT" sz="24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Euklidinis</a:t>
                </a:r>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atstumas tarp jų.</a:t>
                </a:r>
                <a:endParaRPr lang="lt-LT" sz="240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Teksto vietos rezervavimo ženklas 2">
                <a:extLst>
                  <a:ext uri="{FF2B5EF4-FFF2-40B4-BE49-F238E27FC236}">
                    <a16:creationId xmlns:a16="http://schemas.microsoft.com/office/drawing/2014/main" id="{1639072A-57AC-4C15-C8A2-D6A5B0A94858}"/>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1077" t="-237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4489EBD-9C03-5FA6-62E1-7F7A37E34C82}"/>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26</a:t>
            </a:r>
          </a:p>
        </p:txBody>
      </p:sp>
    </p:spTree>
    <p:extLst>
      <p:ext uri="{BB962C8B-B14F-4D97-AF65-F5344CB8AC3E}">
        <p14:creationId xmlns:p14="http://schemas.microsoft.com/office/powerpoint/2010/main" val="3321246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F824DF6-4750-1E48-CDF3-C003B774DE3C}"/>
              </a:ext>
            </a:extLst>
          </p:cNvPr>
          <p:cNvSpPr>
            <a:spLocks noGrp="1"/>
          </p:cNvSpPr>
          <p:nvPr>
            <p:ph type="title"/>
          </p:nvPr>
        </p:nvSpPr>
        <p:spPr/>
        <p:txBody>
          <a:bodyPr/>
          <a:lstStyle/>
          <a:p>
            <a:r>
              <a:rPr lang="lt-LT">
                <a:latin typeface="Times New Roman" panose="02020603050405020304" pitchFamily="18" charset="0"/>
                <a:cs typeface="Times New Roman" panose="02020603050405020304" pitchFamily="18" charset="0"/>
              </a:rPr>
              <a:t>Gradiento interpretacija</a:t>
            </a:r>
          </a:p>
        </p:txBody>
      </p:sp>
      <mc:AlternateContent xmlns:mc="http://schemas.openxmlformats.org/markup-compatibility/2006" xmlns:a14="http://schemas.microsoft.com/office/drawing/2010/main">
        <mc:Choice Requires="a14">
          <p:sp>
            <p:nvSpPr>
              <p:cNvPr id="3" name="Teksto vietos rezervavimo ženklas 2">
                <a:extLst>
                  <a:ext uri="{FF2B5EF4-FFF2-40B4-BE49-F238E27FC236}">
                    <a16:creationId xmlns:a16="http://schemas.microsoft.com/office/drawing/2014/main" id="{D531D847-18F7-2B1A-9CA0-22E5372F2145}"/>
                  </a:ext>
                </a:extLst>
              </p:cNvPr>
              <p:cNvSpPr>
                <a:spLocks noGrp="1"/>
              </p:cNvSpPr>
              <p:nvPr>
                <p:ph type="body" sz="quarter" idx="12"/>
              </p:nvPr>
            </p:nvSpPr>
            <p:spPr/>
            <p:txBody>
              <a:bodyPr/>
              <a:lstStyle/>
              <a:p>
                <a:pPr algn="just"/>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Fiziškai gradientą galima interpretuoti kaip </a:t>
                </a:r>
                <a:r>
                  <a:rPr lang="lt-LT" sz="2400" err="1">
                    <a:solidFill>
                      <a:srgbClr val="000000"/>
                    </a:solidFill>
                    <a:effectLst/>
                    <a:latin typeface="Times New Roman" panose="02020603050405020304" pitchFamily="18" charset="0"/>
                    <a:cs typeface="Times New Roman" panose="02020603050405020304" pitchFamily="18" charset="0"/>
                  </a:rPr>
                  <a:t>rezultatinę</a:t>
                </a:r>
                <a:r>
                  <a:rPr lang="lt-LT" sz="2400">
                    <a:solidFill>
                      <a:srgbClr val="000000"/>
                    </a:solidFill>
                    <a:effectLst/>
                    <a:latin typeface="Times New Roman" panose="02020603050405020304" pitchFamily="18" charset="0"/>
                    <a:cs typeface="Times New Roman" panose="02020603050405020304" pitchFamily="18" charset="0"/>
                  </a:rPr>
                  <a:t> jėgą, kurią sukuria spyruoklių rinkinys tarp taško </a:t>
                </a:r>
                <a14:m>
                  <m:oMath xmlns:m="http://schemas.openxmlformats.org/officeDocument/2006/math">
                    <m:sSub>
                      <m:sSubPr>
                        <m:ctrlPr>
                          <a:rPr lang="lt-LT" sz="2400" b="0" i="1" smtClean="0">
                            <a:solidFill>
                              <a:srgbClr val="000000"/>
                            </a:solidFill>
                            <a:effectLst/>
                            <a:latin typeface="Cambria Math" panose="02040503050406030204" pitchFamily="18" charset="0"/>
                            <a:ea typeface="Cambria Math" panose="02040503050406030204" pitchFamily="18" charset="0"/>
                          </a:rPr>
                        </m:ctrlPr>
                      </m:sSubPr>
                      <m:e>
                        <m:r>
                          <a:rPr lang="lt-LT" sz="2400" b="0" i="1" smtClean="0">
                            <a:solidFill>
                              <a:srgbClr val="000000"/>
                            </a:solidFill>
                            <a:effectLst/>
                            <a:latin typeface="Cambria Math" panose="02040503050406030204" pitchFamily="18" charset="0"/>
                            <a:ea typeface="Cambria Math" panose="02040503050406030204" pitchFamily="18" charset="0"/>
                          </a:rPr>
                          <m:t>𝑦</m:t>
                        </m:r>
                      </m:e>
                      <m:sub>
                        <m:r>
                          <a:rPr lang="lt-LT" sz="2400" b="0" i="1" smtClean="0">
                            <a:solidFill>
                              <a:srgbClr val="000000"/>
                            </a:solidFill>
                            <a:effectLst/>
                            <a:latin typeface="Cambria Math" panose="02040503050406030204" pitchFamily="18" charset="0"/>
                            <a:ea typeface="Cambria Math" panose="02040503050406030204" pitchFamily="18" charset="0"/>
                          </a:rPr>
                          <m:t>𝑖</m:t>
                        </m:r>
                      </m:sub>
                    </m:sSub>
                  </m:oMath>
                </a14:m>
                <a:r>
                  <a:rPr lang="lt-LT" sz="2400">
                    <a:solidFill>
                      <a:srgbClr val="000000"/>
                    </a:solidFill>
                    <a:effectLst/>
                    <a:latin typeface="Times New Roman" panose="02020603050405020304" pitchFamily="18" charset="0"/>
                    <a:cs typeface="Times New Roman" panose="02020603050405020304" pitchFamily="18" charset="0"/>
                  </a:rPr>
                  <a:t> ir </a:t>
                </a:r>
                <a14:m>
                  <m:oMath xmlns:m="http://schemas.openxmlformats.org/officeDocument/2006/math">
                    <m:sSub>
                      <m:sSubPr>
                        <m:ctrlPr>
                          <a:rPr lang="lt-LT" sz="2400" i="1">
                            <a:solidFill>
                              <a:srgbClr val="000000"/>
                            </a:solidFill>
                            <a:latin typeface="Cambria Math" panose="02040503050406030204" pitchFamily="18" charset="0"/>
                            <a:ea typeface="Cambria Math" panose="02040503050406030204" pitchFamily="18" charset="0"/>
                          </a:rPr>
                        </m:ctrlPr>
                      </m:sSubPr>
                      <m:e>
                        <m:r>
                          <a:rPr lang="lt-LT" sz="2400" i="1">
                            <a:solidFill>
                              <a:srgbClr val="000000"/>
                            </a:solidFill>
                            <a:latin typeface="Cambria Math" panose="02040503050406030204" pitchFamily="18" charset="0"/>
                            <a:ea typeface="Cambria Math" panose="02040503050406030204" pitchFamily="18" charset="0"/>
                          </a:rPr>
                          <m:t>𝑦</m:t>
                        </m:r>
                      </m:e>
                      <m:sub>
                        <m:r>
                          <a:rPr lang="lt-LT" sz="2400" b="0" i="1" smtClean="0">
                            <a:solidFill>
                              <a:srgbClr val="000000"/>
                            </a:solidFill>
                            <a:latin typeface="Cambria Math" panose="02040503050406030204" pitchFamily="18" charset="0"/>
                            <a:ea typeface="Cambria Math" panose="02040503050406030204" pitchFamily="18" charset="0"/>
                          </a:rPr>
                          <m:t>𝑗</m:t>
                        </m:r>
                      </m:sub>
                    </m:sSub>
                  </m:oMath>
                </a14:m>
                <a:r>
                  <a:rPr lang="lt-LT" sz="2400">
                    <a:solidFill>
                      <a:srgbClr val="000000"/>
                    </a:solidFill>
                    <a:effectLst/>
                    <a:latin typeface="Times New Roman" panose="02020603050405020304" pitchFamily="18" charset="0"/>
                    <a:cs typeface="Times New Roman" panose="02020603050405020304" pitchFamily="18" charset="0"/>
                  </a:rPr>
                  <a:t>. Spyruoklė atstumia arba pritraukia taškus, priklausomai nuo to, ar atstumas tarp jų projekcijoje yra per mažas, ar per didelis, kad atspindėtų dviejų pradinės dimensijos duomenų taškų panašumą.</a:t>
                </a:r>
                <a:r>
                  <a:rPr lang="lt-LT" sz="24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J</a:t>
                </a:r>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ėga, kurią veikia spyruoklė tarp</a:t>
                </a:r>
                <a:r>
                  <a:rPr lang="lt-LT" sz="240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lt-LT" sz="2400" b="0" i="1" smtClean="0">
                            <a:solidFill>
                              <a:srgbClr val="000000"/>
                            </a:solidFill>
                            <a:effectLst/>
                            <a:latin typeface="Cambria Math" panose="02040503050406030204" pitchFamily="18" charset="0"/>
                            <a:ea typeface="Cambria Math" panose="02040503050406030204" pitchFamily="18" charset="0"/>
                          </a:rPr>
                        </m:ctrlPr>
                      </m:sSubPr>
                      <m:e>
                        <m:r>
                          <a:rPr lang="lt-LT" sz="2400" b="0" i="1" smtClean="0">
                            <a:solidFill>
                              <a:srgbClr val="000000"/>
                            </a:solidFill>
                            <a:effectLst/>
                            <a:latin typeface="Cambria Math" panose="02040503050406030204" pitchFamily="18" charset="0"/>
                            <a:ea typeface="Cambria Math" panose="02040503050406030204" pitchFamily="18" charset="0"/>
                          </a:rPr>
                          <m:t>𝑦</m:t>
                        </m:r>
                      </m:e>
                      <m:sub>
                        <m:r>
                          <a:rPr lang="lt-LT" sz="2400" b="0" i="1" smtClean="0">
                            <a:solidFill>
                              <a:srgbClr val="000000"/>
                            </a:solidFill>
                            <a:effectLst/>
                            <a:latin typeface="Cambria Math" panose="02040503050406030204" pitchFamily="18" charset="0"/>
                            <a:ea typeface="Cambria Math" panose="02040503050406030204" pitchFamily="18" charset="0"/>
                          </a:rPr>
                          <m:t>𝑖</m:t>
                        </m:r>
                      </m:sub>
                    </m:sSub>
                  </m:oMath>
                </a14:m>
                <a:r>
                  <a:rPr lang="lt-LT" sz="2400">
                    <a:solidFill>
                      <a:srgbClr val="000000"/>
                    </a:solidFill>
                    <a:effectLst/>
                    <a:latin typeface="Times New Roman" panose="02020603050405020304" pitchFamily="18" charset="0"/>
                    <a:cs typeface="Times New Roman" panose="02020603050405020304" pitchFamily="18" charset="0"/>
                  </a:rPr>
                  <a:t> ir </a:t>
                </a:r>
                <a14:m>
                  <m:oMath xmlns:m="http://schemas.openxmlformats.org/officeDocument/2006/math">
                    <m:sSub>
                      <m:sSubPr>
                        <m:ctrlPr>
                          <a:rPr lang="lt-LT" sz="2400" i="1">
                            <a:solidFill>
                              <a:srgbClr val="000000"/>
                            </a:solidFill>
                            <a:latin typeface="Cambria Math" panose="02040503050406030204" pitchFamily="18" charset="0"/>
                            <a:ea typeface="Cambria Math" panose="02040503050406030204" pitchFamily="18" charset="0"/>
                          </a:rPr>
                        </m:ctrlPr>
                      </m:sSubPr>
                      <m:e>
                        <m:r>
                          <a:rPr lang="lt-LT" sz="2400" i="1">
                            <a:solidFill>
                              <a:srgbClr val="000000"/>
                            </a:solidFill>
                            <a:latin typeface="Cambria Math" panose="02040503050406030204" pitchFamily="18" charset="0"/>
                            <a:ea typeface="Cambria Math" panose="02040503050406030204" pitchFamily="18" charset="0"/>
                          </a:rPr>
                          <m:t>𝑦</m:t>
                        </m:r>
                      </m:e>
                      <m:sub>
                        <m:r>
                          <a:rPr lang="lt-LT" sz="2400" b="0" i="1" smtClean="0">
                            <a:solidFill>
                              <a:srgbClr val="000000"/>
                            </a:solidFill>
                            <a:latin typeface="Cambria Math" panose="02040503050406030204" pitchFamily="18" charset="0"/>
                            <a:ea typeface="Cambria Math" panose="02040503050406030204" pitchFamily="18" charset="0"/>
                          </a:rPr>
                          <m:t>𝑗</m:t>
                        </m:r>
                      </m:sub>
                    </m:sSub>
                    <m:r>
                      <a:rPr lang="lt-LT" sz="2400" b="0" i="1" smtClean="0">
                        <a:solidFill>
                          <a:srgbClr val="000000"/>
                        </a:solidFill>
                        <a:latin typeface="Cambria Math" panose="02040503050406030204" pitchFamily="18" charset="0"/>
                        <a:ea typeface="Cambria Math" panose="02040503050406030204" pitchFamily="18" charset="0"/>
                      </a:rPr>
                      <m:t> </m:t>
                    </m:r>
                  </m:oMath>
                </a14:m>
                <a:r>
                  <a:rPr lang="lt-LT" sz="2400">
                    <a:solidFill>
                      <a:srgbClr val="000000"/>
                    </a:solidFill>
                    <a:effectLst/>
                    <a:latin typeface="Times New Roman" panose="02020603050405020304" pitchFamily="18" charset="0"/>
                    <a:cs typeface="Times New Roman" panose="02020603050405020304" pitchFamily="18" charset="0"/>
                  </a:rPr>
                  <a:t>yra proporcinga skirtumo ilgiui, taip pat proporcinga skirtumo standumui, kuris yra nesutapimas (</a:t>
                </a:r>
                <a14:m>
                  <m:oMath xmlns:m="http://schemas.openxmlformats.org/officeDocument/2006/math">
                    <m:sSub>
                      <m:sSubPr>
                        <m:ctrlPr>
                          <a:rPr lang="lt-LT" sz="2400" i="1" dirty="0" smtClean="0">
                            <a:solidFill>
                              <a:srgbClr val="000000"/>
                            </a:solidFill>
                            <a:effectLst/>
                            <a:latin typeface="Cambria Math" panose="02040503050406030204" pitchFamily="18" charset="0"/>
                            <a:cs typeface="Times New Roman" panose="02020603050405020304" pitchFamily="18" charset="0"/>
                          </a:rPr>
                        </m:ctrlPr>
                      </m:sSubPr>
                      <m:e>
                        <m:r>
                          <a:rPr lang="lt-LT" sz="2400" b="0" i="1" dirty="0" smtClean="0">
                            <a:solidFill>
                              <a:srgbClr val="000000"/>
                            </a:solidFill>
                            <a:effectLst/>
                            <a:latin typeface="Cambria Math" panose="02040503050406030204" pitchFamily="18" charset="0"/>
                            <a:cs typeface="Times New Roman" panose="02020603050405020304" pitchFamily="18" charset="0"/>
                          </a:rPr>
                          <m:t>𝑝</m:t>
                        </m:r>
                      </m:e>
                      <m:sub>
                        <m:r>
                          <a:rPr lang="lt-LT" sz="2400" b="0" i="1" dirty="0" smtClean="0">
                            <a:solidFill>
                              <a:srgbClr val="000000"/>
                            </a:solidFill>
                            <a:effectLst/>
                            <a:latin typeface="Cambria Math" panose="02040503050406030204" pitchFamily="18" charset="0"/>
                            <a:cs typeface="Times New Roman" panose="02020603050405020304" pitchFamily="18" charset="0"/>
                          </a:rPr>
                          <m:t>𝑗</m:t>
                        </m:r>
                        <m:r>
                          <a:rPr lang="lt-LT" sz="2400" b="0" i="1" dirty="0" smtClean="0">
                            <a:solidFill>
                              <a:srgbClr val="000000"/>
                            </a:solidFill>
                            <a:effectLst/>
                            <a:latin typeface="Cambria Math" panose="02040503050406030204" pitchFamily="18" charset="0"/>
                            <a:cs typeface="Times New Roman" panose="02020603050405020304" pitchFamily="18" charset="0"/>
                          </a:rPr>
                          <m:t>|</m:t>
                        </m:r>
                        <m:r>
                          <a:rPr lang="lt-LT" sz="2400" b="0" i="1" dirty="0" smtClean="0">
                            <a:solidFill>
                              <a:srgbClr val="000000"/>
                            </a:solidFill>
                            <a:effectLst/>
                            <a:latin typeface="Cambria Math" panose="02040503050406030204" pitchFamily="18" charset="0"/>
                            <a:cs typeface="Times New Roman" panose="02020603050405020304" pitchFamily="18" charset="0"/>
                          </a:rPr>
                          <m:t>𝑖</m:t>
                        </m:r>
                      </m:sub>
                    </m:sSub>
                    <m:r>
                      <a:rPr lang="lt-LT" sz="2400" b="0" i="1" dirty="0" smtClean="0">
                        <a:solidFill>
                          <a:srgbClr val="000000"/>
                        </a:solidFill>
                        <a:effectLst/>
                        <a:latin typeface="Cambria Math" panose="02040503050406030204" pitchFamily="18" charset="0"/>
                        <a:cs typeface="Times New Roman" panose="02020603050405020304" pitchFamily="18" charset="0"/>
                      </a:rPr>
                      <m:t>−</m:t>
                    </m:r>
                    <m:sSub>
                      <m:sSubPr>
                        <m:ctrlPr>
                          <a:rPr lang="lt-LT" sz="2400" b="0" i="1" dirty="0" smtClean="0">
                            <a:solidFill>
                              <a:srgbClr val="000000"/>
                            </a:solidFill>
                            <a:effectLst/>
                            <a:latin typeface="Cambria Math" panose="02040503050406030204" pitchFamily="18" charset="0"/>
                            <a:cs typeface="Times New Roman" panose="02020603050405020304" pitchFamily="18" charset="0"/>
                          </a:rPr>
                        </m:ctrlPr>
                      </m:sSubPr>
                      <m:e>
                        <m:r>
                          <a:rPr lang="lt-LT" sz="2400" b="0" i="1" dirty="0" smtClean="0">
                            <a:solidFill>
                              <a:srgbClr val="000000"/>
                            </a:solidFill>
                            <a:effectLst/>
                            <a:latin typeface="Cambria Math" panose="02040503050406030204" pitchFamily="18" charset="0"/>
                            <a:cs typeface="Times New Roman" panose="02020603050405020304" pitchFamily="18" charset="0"/>
                          </a:rPr>
                          <m:t>𝑞</m:t>
                        </m:r>
                      </m:e>
                      <m:sub>
                        <m:r>
                          <a:rPr lang="lt-LT" sz="2400" b="0" i="1" dirty="0" smtClean="0">
                            <a:solidFill>
                              <a:srgbClr val="000000"/>
                            </a:solidFill>
                            <a:effectLst/>
                            <a:latin typeface="Cambria Math" panose="02040503050406030204" pitchFamily="18" charset="0"/>
                            <a:cs typeface="Times New Roman" panose="02020603050405020304" pitchFamily="18" charset="0"/>
                          </a:rPr>
                          <m:t>𝑗</m:t>
                        </m:r>
                        <m:r>
                          <a:rPr lang="lt-LT" sz="2400" b="0" i="1" dirty="0" smtClean="0">
                            <a:solidFill>
                              <a:srgbClr val="000000"/>
                            </a:solidFill>
                            <a:effectLst/>
                            <a:latin typeface="Cambria Math" panose="02040503050406030204" pitchFamily="18" charset="0"/>
                            <a:cs typeface="Times New Roman" panose="02020603050405020304" pitchFamily="18" charset="0"/>
                          </a:rPr>
                          <m:t>|</m:t>
                        </m:r>
                        <m:r>
                          <a:rPr lang="lt-LT" sz="2400" b="0" i="1" dirty="0" smtClean="0">
                            <a:solidFill>
                              <a:srgbClr val="000000"/>
                            </a:solidFill>
                            <a:effectLst/>
                            <a:latin typeface="Cambria Math" panose="02040503050406030204" pitchFamily="18" charset="0"/>
                            <a:cs typeface="Times New Roman" panose="02020603050405020304" pitchFamily="18" charset="0"/>
                          </a:rPr>
                          <m:t>𝑖</m:t>
                        </m:r>
                      </m:sub>
                    </m:sSub>
                    <m:r>
                      <a:rPr lang="lt-LT" sz="2400" b="0" i="1" dirty="0" smtClean="0">
                        <a:solidFill>
                          <a:srgbClr val="000000"/>
                        </a:solidFill>
                        <a:effectLst/>
                        <a:latin typeface="Cambria Math" panose="02040503050406030204" pitchFamily="18" charset="0"/>
                        <a:cs typeface="Times New Roman" panose="02020603050405020304" pitchFamily="18" charset="0"/>
                      </a:rPr>
                      <m:t>+</m:t>
                    </m:r>
                    <m:sSub>
                      <m:sSubPr>
                        <m:ctrlPr>
                          <a:rPr lang="lt-LT" sz="2400" b="0" i="1" dirty="0" smtClean="0">
                            <a:solidFill>
                              <a:srgbClr val="000000"/>
                            </a:solidFill>
                            <a:effectLst/>
                            <a:latin typeface="Cambria Math" panose="02040503050406030204" pitchFamily="18" charset="0"/>
                            <a:cs typeface="Times New Roman" panose="02020603050405020304" pitchFamily="18" charset="0"/>
                          </a:rPr>
                        </m:ctrlPr>
                      </m:sSubPr>
                      <m:e>
                        <m:r>
                          <a:rPr lang="lt-LT" sz="2400" b="0" i="1" dirty="0" smtClean="0">
                            <a:solidFill>
                              <a:srgbClr val="000000"/>
                            </a:solidFill>
                            <a:effectLst/>
                            <a:latin typeface="Cambria Math" panose="02040503050406030204" pitchFamily="18" charset="0"/>
                            <a:cs typeface="Times New Roman" panose="02020603050405020304" pitchFamily="18" charset="0"/>
                          </a:rPr>
                          <m:t>𝑝</m:t>
                        </m:r>
                      </m:e>
                      <m:sub>
                        <m:r>
                          <a:rPr lang="lt-LT" sz="2400" b="0" i="1" dirty="0" smtClean="0">
                            <a:solidFill>
                              <a:srgbClr val="000000"/>
                            </a:solidFill>
                            <a:effectLst/>
                            <a:latin typeface="Cambria Math" panose="02040503050406030204" pitchFamily="18" charset="0"/>
                            <a:cs typeface="Times New Roman" panose="02020603050405020304" pitchFamily="18" charset="0"/>
                          </a:rPr>
                          <m:t>𝑖</m:t>
                        </m:r>
                        <m:r>
                          <a:rPr lang="lt-LT" sz="2400" b="0" i="1" dirty="0" smtClean="0">
                            <a:solidFill>
                              <a:srgbClr val="000000"/>
                            </a:solidFill>
                            <a:effectLst/>
                            <a:latin typeface="Cambria Math" panose="02040503050406030204" pitchFamily="18" charset="0"/>
                            <a:cs typeface="Times New Roman" panose="02020603050405020304" pitchFamily="18" charset="0"/>
                          </a:rPr>
                          <m:t>|</m:t>
                        </m:r>
                        <m:r>
                          <a:rPr lang="lt-LT" sz="2400" b="0" i="1" dirty="0" smtClean="0">
                            <a:solidFill>
                              <a:srgbClr val="000000"/>
                            </a:solidFill>
                            <a:effectLst/>
                            <a:latin typeface="Cambria Math" panose="02040503050406030204" pitchFamily="18" charset="0"/>
                            <a:cs typeface="Times New Roman" panose="02020603050405020304" pitchFamily="18" charset="0"/>
                          </a:rPr>
                          <m:t>𝑗</m:t>
                        </m:r>
                      </m:sub>
                    </m:sSub>
                    <m:r>
                      <a:rPr lang="lt-LT" sz="2400" b="0" i="1" dirty="0" smtClean="0">
                        <a:solidFill>
                          <a:srgbClr val="000000"/>
                        </a:solidFill>
                        <a:effectLst/>
                        <a:latin typeface="Cambria Math" panose="02040503050406030204" pitchFamily="18" charset="0"/>
                        <a:cs typeface="Times New Roman" panose="02020603050405020304" pitchFamily="18" charset="0"/>
                      </a:rPr>
                      <m:t>−</m:t>
                    </m:r>
                    <m:sSub>
                      <m:sSubPr>
                        <m:ctrlPr>
                          <a:rPr lang="lt-LT" sz="2400" b="0" i="1" dirty="0" smtClean="0">
                            <a:solidFill>
                              <a:srgbClr val="000000"/>
                            </a:solidFill>
                            <a:effectLst/>
                            <a:latin typeface="Cambria Math" panose="02040503050406030204" pitchFamily="18" charset="0"/>
                            <a:cs typeface="Times New Roman" panose="02020603050405020304" pitchFamily="18" charset="0"/>
                          </a:rPr>
                        </m:ctrlPr>
                      </m:sSubPr>
                      <m:e>
                        <m:r>
                          <a:rPr lang="lt-LT" sz="2400" b="0" i="1" dirty="0" smtClean="0">
                            <a:solidFill>
                              <a:srgbClr val="000000"/>
                            </a:solidFill>
                            <a:effectLst/>
                            <a:latin typeface="Cambria Math" panose="02040503050406030204" pitchFamily="18" charset="0"/>
                            <a:cs typeface="Times New Roman" panose="02020603050405020304" pitchFamily="18" charset="0"/>
                          </a:rPr>
                          <m:t>𝑞</m:t>
                        </m:r>
                      </m:e>
                      <m:sub>
                        <m:r>
                          <a:rPr lang="lt-LT" sz="2400" b="0" i="1" dirty="0" smtClean="0">
                            <a:solidFill>
                              <a:srgbClr val="000000"/>
                            </a:solidFill>
                            <a:effectLst/>
                            <a:latin typeface="Cambria Math" panose="02040503050406030204" pitchFamily="18" charset="0"/>
                            <a:cs typeface="Times New Roman" panose="02020603050405020304" pitchFamily="18" charset="0"/>
                          </a:rPr>
                          <m:t>𝑖</m:t>
                        </m:r>
                        <m:r>
                          <a:rPr lang="lt-LT" sz="2400" b="0" i="1" dirty="0" smtClean="0">
                            <a:solidFill>
                              <a:srgbClr val="000000"/>
                            </a:solidFill>
                            <a:effectLst/>
                            <a:latin typeface="Cambria Math" panose="02040503050406030204" pitchFamily="18" charset="0"/>
                            <a:cs typeface="Times New Roman" panose="02020603050405020304" pitchFamily="18" charset="0"/>
                          </a:rPr>
                          <m:t>|</m:t>
                        </m:r>
                        <m:r>
                          <a:rPr lang="lt-LT" sz="2400" b="0" i="1" dirty="0" smtClean="0">
                            <a:solidFill>
                              <a:srgbClr val="000000"/>
                            </a:solidFill>
                            <a:effectLst/>
                            <a:latin typeface="Cambria Math" panose="02040503050406030204" pitchFamily="18" charset="0"/>
                            <a:cs typeface="Times New Roman" panose="02020603050405020304" pitchFamily="18" charset="0"/>
                          </a:rPr>
                          <m:t>𝑗</m:t>
                        </m:r>
                      </m:sub>
                    </m:sSub>
                  </m:oMath>
                </a14:m>
                <a:r>
                  <a:rPr lang="lt-LT" sz="2400">
                    <a:solidFill>
                      <a:srgbClr val="000000"/>
                    </a:solidFill>
                    <a:effectLst/>
                    <a:latin typeface="Times New Roman" panose="02020603050405020304" pitchFamily="18" charset="0"/>
                    <a:cs typeface="Times New Roman" panose="02020603050405020304" pitchFamily="18" charset="0"/>
                  </a:rPr>
                  <a:t>).</a:t>
                </a:r>
                <a:endParaRPr lang="lt-LT" sz="2400">
                  <a:solidFill>
                    <a:srgbClr val="000000"/>
                  </a:solidFill>
                  <a:latin typeface="Times New Roman" panose="02020603050405020304" pitchFamily="18" charset="0"/>
                  <a:cs typeface="Times New Roman" panose="02020603050405020304" pitchFamily="18" charset="0"/>
                </a:endParaRPr>
              </a:p>
              <a:p>
                <a:endParaRPr lang="lt-LT"/>
              </a:p>
            </p:txBody>
          </p:sp>
        </mc:Choice>
        <mc:Fallback xmlns="">
          <p:sp>
            <p:nvSpPr>
              <p:cNvPr id="3" name="Teksto vietos rezervavimo ženklas 2">
                <a:extLst>
                  <a:ext uri="{FF2B5EF4-FFF2-40B4-BE49-F238E27FC236}">
                    <a16:creationId xmlns:a16="http://schemas.microsoft.com/office/drawing/2014/main" id="{D531D847-18F7-2B1A-9CA0-22E5372F2145}"/>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1077" t="-2373" r="-1010"/>
                </a:stretch>
              </a:blipFill>
            </p:spPr>
            <p:txBody>
              <a:bodyPr/>
              <a:lstStyle/>
              <a:p>
                <a:r>
                  <a:rPr lang="en-US">
                    <a:noFill/>
                  </a:rPr>
                  <a:t> </a:t>
                </a:r>
              </a:p>
            </p:txBody>
          </p:sp>
        </mc:Fallback>
      </mc:AlternateContent>
      <p:pic>
        <p:nvPicPr>
          <p:cNvPr id="4" name="Paveikslėlis 3" descr="Paveikslėlis, kuriame yra diagrama&#10;&#10;Automatiškai sugeneruotas aprašymas">
            <a:extLst>
              <a:ext uri="{FF2B5EF4-FFF2-40B4-BE49-F238E27FC236}">
                <a16:creationId xmlns:a16="http://schemas.microsoft.com/office/drawing/2014/main" id="{B88A7BE4-FE2C-5269-A414-1195276CD870}"/>
              </a:ext>
            </a:extLst>
          </p:cNvPr>
          <p:cNvPicPr>
            <a:picLocks noChangeAspect="1"/>
          </p:cNvPicPr>
          <p:nvPr/>
        </p:nvPicPr>
        <p:blipFill>
          <a:blip r:embed="rId3">
            <a:clrChange>
              <a:clrFrom>
                <a:srgbClr val="FDFFFC"/>
              </a:clrFrom>
              <a:clrTo>
                <a:srgbClr val="FDFFFC">
                  <a:alpha val="0"/>
                </a:srgbClr>
              </a:clrTo>
            </a:clrChange>
            <a:extLst>
              <a:ext uri="{28A0092B-C50C-407E-A947-70E740481C1C}">
                <a14:useLocalDpi xmlns:a14="http://schemas.microsoft.com/office/drawing/2010/main" val="0"/>
              </a:ext>
            </a:extLst>
          </a:blip>
          <a:srcRect/>
          <a:stretch>
            <a:fillRect/>
          </a:stretch>
        </p:blipFill>
        <p:spPr bwMode="auto">
          <a:xfrm>
            <a:off x="804554" y="4406686"/>
            <a:ext cx="10057839" cy="2078015"/>
          </a:xfrm>
          <a:prstGeom prst="rect">
            <a:avLst/>
          </a:prstGeom>
          <a:noFill/>
          <a:ln>
            <a:noFill/>
          </a:ln>
        </p:spPr>
      </p:pic>
      <p:sp>
        <p:nvSpPr>
          <p:cNvPr id="5" name="TextBox 4">
            <a:extLst>
              <a:ext uri="{FF2B5EF4-FFF2-40B4-BE49-F238E27FC236}">
                <a16:creationId xmlns:a16="http://schemas.microsoft.com/office/drawing/2014/main" id="{5591DE99-DFDF-8EF3-4703-4C4A87750113}"/>
              </a:ext>
            </a:extLst>
          </p:cNvPr>
          <p:cNvSpPr txBox="1"/>
          <p:nvPr/>
        </p:nvSpPr>
        <p:spPr>
          <a:xfrm>
            <a:off x="804554" y="6161536"/>
            <a:ext cx="9863446" cy="646331"/>
          </a:xfrm>
          <a:prstGeom prst="rect">
            <a:avLst/>
          </a:prstGeom>
          <a:noFill/>
        </p:spPr>
        <p:txBody>
          <a:bodyPr wrap="square">
            <a:spAutoFit/>
          </a:bodyPr>
          <a:lstStyle/>
          <a:p>
            <a:r>
              <a:rPr lang="lt-LT">
                <a:solidFill>
                  <a:srgbClr val="000000"/>
                </a:solidFill>
                <a:latin typeface="Times New Roman" panose="02020603050405020304" pitchFamily="18" charset="0"/>
                <a:cs typeface="Times New Roman" panose="02020603050405020304" pitchFamily="18" charset="0"/>
              </a:rPr>
              <a:t>H. </a:t>
            </a:r>
            <a:r>
              <a:rPr lang="lt-LT" err="1">
                <a:solidFill>
                  <a:srgbClr val="000000"/>
                </a:solidFill>
                <a:latin typeface="Times New Roman" panose="02020603050405020304" pitchFamily="18" charset="0"/>
                <a:cs typeface="Times New Roman" panose="02020603050405020304" pitchFamily="18" charset="0"/>
              </a:rPr>
              <a:t>Agarwal</a:t>
            </a:r>
            <a:r>
              <a:rPr lang="lt-LT">
                <a:solidFill>
                  <a:srgbClr val="000000"/>
                </a:solidFill>
                <a:latin typeface="Times New Roman" panose="02020603050405020304" pitchFamily="18" charset="0"/>
                <a:cs typeface="Times New Roman" panose="02020603050405020304" pitchFamily="18" charset="0"/>
              </a:rPr>
              <a:t>, t – SNE (t – </a:t>
            </a:r>
            <a:r>
              <a:rPr lang="lt-LT" err="1">
                <a:solidFill>
                  <a:srgbClr val="000000"/>
                </a:solidFill>
                <a:latin typeface="Times New Roman" panose="02020603050405020304" pitchFamily="18" charset="0"/>
                <a:cs typeface="Times New Roman" panose="02020603050405020304" pitchFamily="18" charset="0"/>
              </a:rPr>
              <a:t>Distributed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Stochastic</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Neighbor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Embedding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enjoy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algorithms</a:t>
            </a:r>
            <a:r>
              <a:rPr lang="lt-LT">
                <a:solidFill>
                  <a:srgbClr val="000000"/>
                </a:solidFill>
                <a:latin typeface="Times New Roman" panose="02020603050405020304" pitchFamily="18" charset="0"/>
                <a:cs typeface="Times New Roman" panose="02020603050405020304" pitchFamily="18" charset="0"/>
              </a:rPr>
              <a:t>, https://www.enjoyalgorithms.com/blog/tsne-algorithm-in-ml</a:t>
            </a:r>
          </a:p>
        </p:txBody>
      </p:sp>
      <p:sp>
        <p:nvSpPr>
          <p:cNvPr id="6" name="TextBox 5">
            <a:extLst>
              <a:ext uri="{FF2B5EF4-FFF2-40B4-BE49-F238E27FC236}">
                <a16:creationId xmlns:a16="http://schemas.microsoft.com/office/drawing/2014/main" id="{5ADE4206-7D27-A6D2-2B9A-EECED8D9FFF4}"/>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27</a:t>
            </a:r>
          </a:p>
        </p:txBody>
      </p:sp>
    </p:spTree>
    <p:extLst>
      <p:ext uri="{BB962C8B-B14F-4D97-AF65-F5344CB8AC3E}">
        <p14:creationId xmlns:p14="http://schemas.microsoft.com/office/powerpoint/2010/main" val="808440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8ED4E53-4271-B7AA-9E41-D912F6428ECB}"/>
              </a:ext>
            </a:extLst>
          </p:cNvPr>
          <p:cNvSpPr>
            <a:spLocks noGrp="1"/>
          </p:cNvSpPr>
          <p:nvPr>
            <p:ph type="title"/>
          </p:nvPr>
        </p:nvSpPr>
        <p:spPr/>
        <p:txBody>
          <a:bodyPr/>
          <a:lstStyle/>
          <a:p>
            <a:r>
              <a:rPr lang="lt-LT">
                <a:latin typeface="Times New Roman" panose="02020603050405020304" pitchFamily="18" charset="0"/>
                <a:cs typeface="Times New Roman" panose="02020603050405020304" pitchFamily="18" charset="0"/>
              </a:rPr>
              <a:t>Algoritmo veikimo pastabos</a:t>
            </a:r>
          </a:p>
        </p:txBody>
      </p:sp>
      <mc:AlternateContent xmlns:mc="http://schemas.openxmlformats.org/markup-compatibility/2006" xmlns:a14="http://schemas.microsoft.com/office/drawing/2010/main">
        <mc:Choice Requires="a14">
          <p:sp>
            <p:nvSpPr>
              <p:cNvPr id="3" name="Teksto vietos rezervavimo ženklas 2">
                <a:extLst>
                  <a:ext uri="{FF2B5EF4-FFF2-40B4-BE49-F238E27FC236}">
                    <a16:creationId xmlns:a16="http://schemas.microsoft.com/office/drawing/2014/main" id="{6C317689-3664-D249-1C41-49B5B3786EEE}"/>
                  </a:ext>
                </a:extLst>
              </p:cNvPr>
              <p:cNvSpPr>
                <a:spLocks noGrp="1"/>
              </p:cNvSpPr>
              <p:nvPr>
                <p:ph type="body" sz="quarter" idx="12"/>
              </p:nvPr>
            </p:nvSpPr>
            <p:spPr>
              <a:xfrm>
                <a:off x="838200" y="2231923"/>
                <a:ext cx="9888794" cy="3877932"/>
              </a:xfrm>
            </p:spPr>
            <p:txBody>
              <a:bodyPr>
                <a:normAutofit/>
              </a:bodyPr>
              <a:lstStyle/>
              <a:p>
                <a:pPr marL="342900" indent="-342900" algn="just">
                  <a:buFont typeface="Arial" panose="020B0604020202020204" pitchFamily="34" charset="0"/>
                  <a:buChar char="•"/>
                </a:pPr>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Įterpiant duomenų rinkinį į mažesnę dimensiją, gali atsirasti dviejų rūšių klaidos,</a:t>
                </a:r>
                <a:r>
                  <a:rPr lang="lt-LT" sz="2400">
                    <a:solidFill>
                      <a:srgbClr val="000000"/>
                    </a:solidFill>
                    <a:effectLst/>
                    <a:latin typeface="Times New Roman" panose="02020603050405020304" pitchFamily="18" charset="0"/>
                    <a:cs typeface="Times New Roman" panose="02020603050405020304" pitchFamily="18" charset="0"/>
                  </a:rPr>
                  <a:t> artimiausi kaimynai atvaizduojami kaip tolimi taškai (</a:t>
                </a:r>
                <a14:m>
                  <m:oMath xmlns:m="http://schemas.openxmlformats.org/officeDocument/2006/math">
                    <m:sSub>
                      <m:sSubPr>
                        <m:ctrlPr>
                          <a:rPr lang="lt-LT" sz="2400" i="1" smtClean="0">
                            <a:solidFill>
                              <a:srgbClr val="000000"/>
                            </a:solidFill>
                            <a:latin typeface="Cambria Math" panose="02040503050406030204" pitchFamily="18" charset="0"/>
                          </a:rPr>
                        </m:ctrlPr>
                      </m:sSubPr>
                      <m:e>
                        <m:r>
                          <a:rPr lang="lt-LT" sz="2400" i="1">
                            <a:solidFill>
                              <a:srgbClr val="000000"/>
                            </a:solidFill>
                            <a:latin typeface="Cambria Math" panose="02040503050406030204" pitchFamily="18" charset="0"/>
                          </a:rPr>
                          <m:t>𝑝</m:t>
                        </m:r>
                      </m:e>
                      <m:sub>
                        <m:r>
                          <a:rPr lang="lt-LT" sz="2400" i="1">
                            <a:solidFill>
                              <a:srgbClr val="000000"/>
                            </a:solidFill>
                            <a:latin typeface="Cambria Math" panose="02040503050406030204" pitchFamily="18" charset="0"/>
                          </a:rPr>
                          <m:t>𝑖𝑗</m:t>
                        </m:r>
                      </m:sub>
                    </m:sSub>
                  </m:oMath>
                </a14:m>
                <a:r>
                  <a:rPr lang="lt-LT" sz="2400">
                    <a:solidFill>
                      <a:srgbClr val="000000"/>
                    </a:solidFill>
                    <a:effectLst/>
                    <a:latin typeface="Times New Roman" panose="02020603050405020304" pitchFamily="18" charset="0"/>
                    <a:cs typeface="Times New Roman" panose="02020603050405020304" pitchFamily="18" charset="0"/>
                  </a:rPr>
                  <a:t> yra didelis, o </a:t>
                </a:r>
                <a14:m>
                  <m:oMath xmlns:m="http://schemas.openxmlformats.org/officeDocument/2006/math">
                    <m:sSub>
                      <m:sSubPr>
                        <m:ctrlPr>
                          <a:rPr lang="lt-LT" sz="2400" i="1">
                            <a:solidFill>
                              <a:srgbClr val="000000"/>
                            </a:solidFill>
                            <a:latin typeface="Cambria Math" panose="02040503050406030204" pitchFamily="18" charset="0"/>
                            <a:ea typeface="Cambria Math" panose="02040503050406030204" pitchFamily="18" charset="0"/>
                          </a:rPr>
                        </m:ctrlPr>
                      </m:sSubPr>
                      <m:e>
                        <m:r>
                          <a:rPr lang="lt-LT" sz="2400" i="1">
                            <a:solidFill>
                              <a:srgbClr val="000000"/>
                            </a:solidFill>
                            <a:latin typeface="Cambria Math" panose="02040503050406030204" pitchFamily="18" charset="0"/>
                            <a:ea typeface="Cambria Math" panose="02040503050406030204" pitchFamily="18" charset="0"/>
                          </a:rPr>
                          <m:t>𝑞</m:t>
                        </m:r>
                      </m:e>
                      <m:sub>
                        <m:r>
                          <a:rPr lang="lt-LT" sz="2400" i="1">
                            <a:solidFill>
                              <a:srgbClr val="000000"/>
                            </a:solidFill>
                            <a:latin typeface="Cambria Math" panose="02040503050406030204" pitchFamily="18" charset="0"/>
                            <a:ea typeface="Cambria Math" panose="02040503050406030204" pitchFamily="18" charset="0"/>
                          </a:rPr>
                          <m:t>𝑖𝑗</m:t>
                        </m:r>
                      </m:sub>
                    </m:sSub>
                  </m:oMath>
                </a14:m>
                <a:r>
                  <a:rPr lang="lt-LT" sz="2400">
                    <a:solidFill>
                      <a:srgbClr val="000000"/>
                    </a:solidFill>
                    <a:effectLst/>
                    <a:latin typeface="Times New Roman" panose="02020603050405020304" pitchFamily="18" charset="0"/>
                    <a:cs typeface="Times New Roman" panose="02020603050405020304" pitchFamily="18" charset="0"/>
                  </a:rPr>
                  <a:t> mažas), o taškai, kurie yra toli, atvaizduojami kaip kaimynai (</a:t>
                </a:r>
                <a14:m>
                  <m:oMath xmlns:m="http://schemas.openxmlformats.org/officeDocument/2006/math">
                    <m:sSub>
                      <m:sSubPr>
                        <m:ctrlPr>
                          <a:rPr lang="lt-LT" sz="2400" i="1">
                            <a:solidFill>
                              <a:srgbClr val="000000"/>
                            </a:solidFill>
                            <a:latin typeface="Cambria Math" panose="02040503050406030204" pitchFamily="18" charset="0"/>
                          </a:rPr>
                        </m:ctrlPr>
                      </m:sSubPr>
                      <m:e>
                        <m:r>
                          <a:rPr lang="lt-LT" sz="2400" i="1">
                            <a:solidFill>
                              <a:srgbClr val="000000"/>
                            </a:solidFill>
                            <a:latin typeface="Cambria Math" panose="02040503050406030204" pitchFamily="18" charset="0"/>
                          </a:rPr>
                          <m:t>𝑝</m:t>
                        </m:r>
                      </m:e>
                      <m:sub>
                        <m:r>
                          <a:rPr lang="lt-LT" sz="2400" i="1">
                            <a:solidFill>
                              <a:srgbClr val="000000"/>
                            </a:solidFill>
                            <a:latin typeface="Cambria Math" panose="02040503050406030204" pitchFamily="18" charset="0"/>
                          </a:rPr>
                          <m:t>𝑖𝑗</m:t>
                        </m:r>
                      </m:sub>
                    </m:sSub>
                  </m:oMath>
                </a14:m>
                <a:r>
                  <a:rPr lang="lt-LT" sz="2400">
                    <a:solidFill>
                      <a:srgbClr val="000000"/>
                    </a:solidFill>
                    <a:effectLst/>
                    <a:latin typeface="Times New Roman" panose="02020603050405020304" pitchFamily="18" charset="0"/>
                    <a:cs typeface="Times New Roman" panose="02020603050405020304" pitchFamily="18" charset="0"/>
                  </a:rPr>
                  <a:t> yra mažas, o </a:t>
                </a:r>
                <a14:m>
                  <m:oMath xmlns:m="http://schemas.openxmlformats.org/officeDocument/2006/math">
                    <m:sSub>
                      <m:sSubPr>
                        <m:ctrlPr>
                          <a:rPr lang="lt-LT" sz="2400" i="1">
                            <a:solidFill>
                              <a:srgbClr val="000000"/>
                            </a:solidFill>
                            <a:latin typeface="Cambria Math" panose="02040503050406030204" pitchFamily="18" charset="0"/>
                            <a:ea typeface="Cambria Math" panose="02040503050406030204" pitchFamily="18" charset="0"/>
                          </a:rPr>
                        </m:ctrlPr>
                      </m:sSubPr>
                      <m:e>
                        <m:r>
                          <a:rPr lang="lt-LT" sz="2400" i="1">
                            <a:solidFill>
                              <a:srgbClr val="000000"/>
                            </a:solidFill>
                            <a:latin typeface="Cambria Math" panose="02040503050406030204" pitchFamily="18" charset="0"/>
                            <a:ea typeface="Cambria Math" panose="02040503050406030204" pitchFamily="18" charset="0"/>
                          </a:rPr>
                          <m:t>𝑞</m:t>
                        </m:r>
                      </m:e>
                      <m:sub>
                        <m:r>
                          <a:rPr lang="lt-LT" sz="2400" i="1">
                            <a:solidFill>
                              <a:srgbClr val="000000"/>
                            </a:solidFill>
                            <a:latin typeface="Cambria Math" panose="02040503050406030204" pitchFamily="18" charset="0"/>
                            <a:ea typeface="Cambria Math" panose="02040503050406030204" pitchFamily="18" charset="0"/>
                          </a:rPr>
                          <m:t>𝑖𝑗</m:t>
                        </m:r>
                      </m:sub>
                    </m:sSub>
                  </m:oMath>
                </a14:m>
                <a:r>
                  <a:rPr lang="lt-LT" sz="2400">
                    <a:solidFill>
                      <a:srgbClr val="000000"/>
                    </a:solidFill>
                    <a:effectLst/>
                    <a:latin typeface="Times New Roman" panose="02020603050405020304" pitchFamily="18" charset="0"/>
                    <a:cs typeface="Times New Roman" panose="02020603050405020304" pitchFamily="18" charset="0"/>
                  </a:rPr>
                  <a:t> didelis).</a:t>
                </a:r>
              </a:p>
              <a:p>
                <a:pPr marL="342900" indent="-342900" algn="just">
                  <a:buFont typeface="Arial" panose="020B0604020202020204" pitchFamily="34" charset="0"/>
                  <a:buChar char="•"/>
                </a:pPr>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Matuojant porinius atstumus didelio ir mažo matmenų erdvėse, naudojant skirtingus tikimybių pasiskirstymus, galima optimaliau vizualizuoti klasterio viduje esančias detales. </a:t>
                </a:r>
              </a:p>
              <a:p>
                <a:pPr marL="342900" indent="-342900" algn="just">
                  <a:buFont typeface="Arial" panose="020B0604020202020204" pitchFamily="34" charset="0"/>
                  <a:buChar char="•"/>
                </a:pPr>
                <a:r>
                  <a:rPr lang="lt-LT"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Kad būtų išvengta ankstyvojo klasterizavimo, t - SNE ankstyvuosiuose etapuose į sąnaudų funkciją įtraukia L2 baudą. Ją galima laikyti standartiniu reguliavimu, nes ji leidžia algoritmui nesusikoncentruoti į vietines grupes. </a:t>
                </a:r>
              </a:p>
              <a:p>
                <a:endParaRPr lang="lt-LT" b="1">
                  <a:effectLst/>
                </a:endParaRPr>
              </a:p>
              <a:p>
                <a:endParaRPr lang="lt-LT"/>
              </a:p>
            </p:txBody>
          </p:sp>
        </mc:Choice>
        <mc:Fallback xmlns="">
          <p:sp>
            <p:nvSpPr>
              <p:cNvPr id="3" name="Teksto vietos rezervavimo ženklas 2">
                <a:extLst>
                  <a:ext uri="{FF2B5EF4-FFF2-40B4-BE49-F238E27FC236}">
                    <a16:creationId xmlns:a16="http://schemas.microsoft.com/office/drawing/2014/main" id="{6C317689-3664-D249-1C41-49B5B3786EEE}"/>
                  </a:ext>
                </a:extLst>
              </p:cNvPr>
              <p:cNvSpPr>
                <a:spLocks noGrp="1" noRot="1" noChangeAspect="1" noMove="1" noResize="1" noEditPoints="1" noAdjustHandles="1" noChangeArrowheads="1" noChangeShapeType="1" noTextEdit="1"/>
              </p:cNvSpPr>
              <p:nvPr>
                <p:ph type="body" sz="quarter" idx="12"/>
              </p:nvPr>
            </p:nvSpPr>
            <p:spPr>
              <a:xfrm>
                <a:off x="838200" y="2231923"/>
                <a:ext cx="9888794" cy="3877932"/>
              </a:xfrm>
              <a:blipFill>
                <a:blip r:embed="rId2"/>
                <a:stretch>
                  <a:fillRect l="-863" t="-2201" r="-92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CE020F5-2300-A1B4-9D5B-C9CDDAAEBFAD}"/>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28</a:t>
            </a:r>
          </a:p>
        </p:txBody>
      </p:sp>
    </p:spTree>
    <p:extLst>
      <p:ext uri="{BB962C8B-B14F-4D97-AF65-F5344CB8AC3E}">
        <p14:creationId xmlns:p14="http://schemas.microsoft.com/office/powerpoint/2010/main" val="536572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A5B11315-12C0-EDC4-B38A-1BF7B3E7603A}"/>
              </a:ext>
            </a:extLst>
          </p:cNvPr>
          <p:cNvSpPr>
            <a:spLocks noGrp="1"/>
          </p:cNvSpPr>
          <p:nvPr>
            <p:ph type="body" sz="quarter" idx="13"/>
          </p:nvPr>
        </p:nvSpPr>
        <p:spPr>
          <a:xfrm>
            <a:off x="576640" y="1773528"/>
            <a:ext cx="3455033" cy="4603459"/>
          </a:xfrm>
        </p:spPr>
        <p:txBody>
          <a:bodyPr>
            <a:noAutofit/>
          </a:bodyPr>
          <a:lstStyle/>
          <a:p>
            <a:pPr algn="just"/>
            <a:r>
              <a:rPr lang="lt-LT" sz="2200" i="1" dirty="0">
                <a:solidFill>
                  <a:srgbClr val="000000"/>
                </a:solidFill>
                <a:latin typeface="Times New Roman" panose="02020603050405020304" pitchFamily="18" charset="0"/>
                <a:cs typeface="Times New Roman" panose="02020603050405020304" pitchFamily="18" charset="0"/>
              </a:rPr>
              <a:t>Iteracijų skaičius</a:t>
            </a:r>
          </a:p>
          <a:p>
            <a:pPr algn="just"/>
            <a:r>
              <a:rPr lang="lt-LT" sz="2200" dirty="0">
                <a:solidFill>
                  <a:srgbClr val="000000"/>
                </a:solidFill>
                <a:latin typeface="Times New Roman" panose="02020603050405020304" pitchFamily="18" charset="0"/>
                <a:cs typeface="Times New Roman" panose="02020603050405020304" pitchFamily="18" charset="0"/>
              </a:rPr>
              <a:t>	</a:t>
            </a:r>
          </a:p>
          <a:p>
            <a:pPr algn="just"/>
            <a:r>
              <a:rPr lang="lt-LT"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Paprastai didelis iteracijų skaičius leidžia algoritmui konverguoti su mažesniais nuostoliais. </a:t>
            </a:r>
            <a:r>
              <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Jei gautas grafikas su keistomis suspaustomis formomis, tikėtina, kad procesas buvo sustabdytas per anksti. Svarbu turėti tiek iteracijų, kad būtų pasiekta stabili </a:t>
            </a:r>
            <a:r>
              <a:rPr lang="lt-LT" sz="2200" dirty="0">
                <a:solidFill>
                  <a:srgbClr val="000000"/>
                </a:solidFill>
                <a:effectLst/>
                <a:latin typeface="Times New Roman" panose="02020603050405020304" pitchFamily="18" charset="0"/>
                <a:cs typeface="Times New Roman" panose="02020603050405020304" pitchFamily="18" charset="0"/>
              </a:rPr>
              <a:t>konfigūracija.</a:t>
            </a:r>
            <a:endParaRPr lang="lt-LT" sz="2200" dirty="0">
              <a:solidFill>
                <a:srgbClr val="000000"/>
              </a:solidFill>
              <a:latin typeface="Times New Roman" panose="02020603050405020304" pitchFamily="18" charset="0"/>
              <a:cs typeface="Times New Roman" panose="02020603050405020304" pitchFamily="18" charset="0"/>
            </a:endParaRPr>
          </a:p>
        </p:txBody>
      </p:sp>
      <p:sp>
        <p:nvSpPr>
          <p:cNvPr id="5" name="Teksto vietos rezervavimo ženklas 4">
            <a:extLst>
              <a:ext uri="{FF2B5EF4-FFF2-40B4-BE49-F238E27FC236}">
                <a16:creationId xmlns:a16="http://schemas.microsoft.com/office/drawing/2014/main" id="{3FACE25A-7BDF-FDE4-CE7C-562535696200}"/>
              </a:ext>
            </a:extLst>
          </p:cNvPr>
          <p:cNvSpPr>
            <a:spLocks noGrp="1"/>
          </p:cNvSpPr>
          <p:nvPr>
            <p:ph type="body" sz="quarter" idx="14"/>
          </p:nvPr>
        </p:nvSpPr>
        <p:spPr>
          <a:xfrm>
            <a:off x="4316361" y="1773528"/>
            <a:ext cx="3376375" cy="4603459"/>
          </a:xfrm>
        </p:spPr>
        <p:txBody>
          <a:bodyPr>
            <a:noAutofit/>
          </a:bodyPr>
          <a:lstStyle/>
          <a:p>
            <a:pPr algn="just"/>
            <a:r>
              <a:rPr lang="lt-LT" sz="2200" i="1" dirty="0" err="1">
                <a:solidFill>
                  <a:srgbClr val="000000"/>
                </a:solidFill>
                <a:latin typeface="Times New Roman" panose="02020603050405020304" pitchFamily="18" charset="0"/>
                <a:cs typeface="Times New Roman" panose="02020603050405020304" pitchFamily="18" charset="0"/>
              </a:rPr>
              <a:t>Perpleksiškumas</a:t>
            </a:r>
            <a:r>
              <a:rPr lang="lt-LT" sz="2200" i="1" dirty="0">
                <a:solidFill>
                  <a:srgbClr val="000000"/>
                </a:solidFill>
                <a:latin typeface="Times New Roman" panose="02020603050405020304" pitchFamily="18" charset="0"/>
                <a:cs typeface="Times New Roman" panose="02020603050405020304" pitchFamily="18" charset="0"/>
              </a:rPr>
              <a:t> / Kaimynų skaičius</a:t>
            </a:r>
          </a:p>
          <a:p>
            <a:pPr algn="just"/>
            <a:r>
              <a:rPr lang="lt-LT" sz="2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Tai artimų kaimynų skaičius kiekvienam taškui, kuris taip pat nurodo, kaip subalansuoti dėmesį tarp vietinių ir globalių duomenų aspektų. </a:t>
            </a:r>
            <a:endParaRPr lang="lt-LT" sz="2200" dirty="0">
              <a:solidFill>
                <a:srgbClr val="000000"/>
              </a:solidFill>
              <a:latin typeface="Times New Roman" panose="02020603050405020304" pitchFamily="18" charset="0"/>
              <a:cs typeface="Times New Roman" panose="02020603050405020304" pitchFamily="18" charset="0"/>
            </a:endParaRPr>
          </a:p>
          <a:p>
            <a:pPr algn="just"/>
            <a:r>
              <a:rPr lang="lt-LT" sz="2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r>
              <a:rPr lang="lt-LT"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š esmės keičia Gauso plotį taškų poros tikimybėms apskaičiuoti. Didesnis </a:t>
            </a:r>
            <a:r>
              <a:rPr lang="lt-LT" sz="2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perpleksiškumas</a:t>
            </a:r>
            <a:r>
              <a:rPr lang="lt-LT"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padidins tolimesnių duomenų svorį sumažintoje dimensijoje.</a:t>
            </a:r>
            <a:endParaRPr lang="lt-LT" sz="2200" dirty="0"/>
          </a:p>
        </p:txBody>
      </p:sp>
      <p:sp>
        <p:nvSpPr>
          <p:cNvPr id="6" name="Teksto vietos rezervavimo ženklas 5">
            <a:extLst>
              <a:ext uri="{FF2B5EF4-FFF2-40B4-BE49-F238E27FC236}">
                <a16:creationId xmlns:a16="http://schemas.microsoft.com/office/drawing/2014/main" id="{F500E928-9602-BC07-8BC8-2DE0CA4F42B2}"/>
              </a:ext>
            </a:extLst>
          </p:cNvPr>
          <p:cNvSpPr>
            <a:spLocks noGrp="1"/>
          </p:cNvSpPr>
          <p:nvPr>
            <p:ph type="body" sz="quarter" idx="15"/>
          </p:nvPr>
        </p:nvSpPr>
        <p:spPr>
          <a:xfrm>
            <a:off x="7977425" y="1773528"/>
            <a:ext cx="3376376" cy="4603459"/>
          </a:xfrm>
        </p:spPr>
        <p:txBody>
          <a:bodyPr>
            <a:normAutofit/>
          </a:bodyPr>
          <a:lstStyle/>
          <a:p>
            <a:pPr algn="just"/>
            <a:r>
              <a:rPr lang="lt-LT" sz="2200" i="1" dirty="0">
                <a:solidFill>
                  <a:srgbClr val="000000"/>
                </a:solidFill>
                <a:latin typeface="Times New Roman" panose="02020603050405020304" pitchFamily="18" charset="0"/>
                <a:cs typeface="Times New Roman" panose="02020603050405020304" pitchFamily="18" charset="0"/>
              </a:rPr>
              <a:t>Mokymosi greitis</a:t>
            </a:r>
          </a:p>
          <a:p>
            <a:pPr algn="just"/>
            <a:endParaRPr lang="lt-LT" sz="2200" i="1" dirty="0">
              <a:solidFill>
                <a:srgbClr val="000000"/>
              </a:solidFill>
              <a:latin typeface="Times New Roman" panose="02020603050405020304" pitchFamily="18" charset="0"/>
              <a:cs typeface="Times New Roman" panose="02020603050405020304" pitchFamily="18" charset="0"/>
            </a:endParaRPr>
          </a:p>
          <a:p>
            <a:pPr algn="just"/>
            <a:r>
              <a:rPr lang="lt-LT"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t>
            </a:r>
            <a:r>
              <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kaliaras, nuo kurio priklauso įterptųjų</a:t>
            </a:r>
            <a:r>
              <a:rPr lang="lt-LT"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lt-LT" sz="2200" dirty="0">
                <a:solidFill>
                  <a:srgbClr val="000000"/>
                </a:solidFill>
                <a:effectLst/>
                <a:latin typeface="Times New Roman" panose="02020603050405020304" pitchFamily="18" charset="0"/>
                <a:cs typeface="Times New Roman" panose="02020603050405020304" pitchFamily="18" charset="0"/>
              </a:rPr>
              <a:t>verčių atnaujinimo mastas kiekvienoje iteracijoje. Pasirinkus didesnį mokymosi greitį, paprastai sprendinys konverguos greičiau, tačiau jei jis bus per didelis, įterptosios reikšmės gali nekonverguoti ir susidaryti lygiareikšmių taškų kamuolys.</a:t>
            </a:r>
            <a:r>
              <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lt-LT"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lt-LT" sz="1800" dirty="0">
              <a:effectLst/>
              <a:latin typeface="Times New Roman" panose="02020603050405020304" pitchFamily="18" charset="0"/>
              <a:ea typeface="Times New Roman" panose="02020603050405020304" pitchFamily="18" charset="0"/>
            </a:endParaRPr>
          </a:p>
          <a:p>
            <a:endParaRPr lang="lt-LT" dirty="0"/>
          </a:p>
        </p:txBody>
      </p:sp>
      <p:sp>
        <p:nvSpPr>
          <p:cNvPr id="2" name="Title 1"/>
          <p:cNvSpPr>
            <a:spLocks noGrp="1"/>
          </p:cNvSpPr>
          <p:nvPr>
            <p:ph type="title" idx="4294967295"/>
          </p:nvPr>
        </p:nvSpPr>
        <p:spPr>
          <a:xfrm>
            <a:off x="1071723" y="569503"/>
            <a:ext cx="9053513" cy="788987"/>
          </a:xfrm>
        </p:spPr>
        <p:txBody>
          <a:bodyPr/>
          <a:lstStyle/>
          <a:p>
            <a:r>
              <a:rPr lang="lt-LT">
                <a:latin typeface="Times New Roman" panose="02020603050405020304" pitchFamily="18" charset="0"/>
                <a:cs typeface="Times New Roman" panose="02020603050405020304" pitchFamily="18" charset="0"/>
              </a:rPr>
              <a:t>Reguliuojami parametrai</a:t>
            </a:r>
            <a:endParaRPr lang="en-US"/>
          </a:p>
        </p:txBody>
      </p:sp>
      <p:sp>
        <p:nvSpPr>
          <p:cNvPr id="8" name="TextBox 7">
            <a:extLst>
              <a:ext uri="{FF2B5EF4-FFF2-40B4-BE49-F238E27FC236}">
                <a16:creationId xmlns:a16="http://schemas.microsoft.com/office/drawing/2014/main" id="{224C1150-1822-4946-DACA-9BA4E195E600}"/>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29</a:t>
            </a:r>
          </a:p>
        </p:txBody>
      </p:sp>
    </p:spTree>
    <p:extLst>
      <p:ext uri="{BB962C8B-B14F-4D97-AF65-F5344CB8AC3E}">
        <p14:creationId xmlns:p14="http://schemas.microsoft.com/office/powerpoint/2010/main" val="2672269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19123" y="1236554"/>
            <a:ext cx="5031696" cy="3657600"/>
          </a:xfrm>
        </p:spPr>
        <p:txBody>
          <a:bodyPr/>
          <a:lstStyle/>
          <a:p>
            <a:r>
              <a:rPr lang="lt-LT">
                <a:latin typeface="Times New Roman" panose="02020603050405020304" pitchFamily="18" charset="0"/>
                <a:cs typeface="Times New Roman" panose="02020603050405020304" pitchFamily="18" charset="0"/>
              </a:rPr>
              <a:t>t – SNE METODAS</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1671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vadinimas 4">
            <a:extLst>
              <a:ext uri="{FF2B5EF4-FFF2-40B4-BE49-F238E27FC236}">
                <a16:creationId xmlns:a16="http://schemas.microsoft.com/office/drawing/2014/main" id="{48ED61CE-C588-90AA-F327-76FF1699F7BB}"/>
              </a:ext>
            </a:extLst>
          </p:cNvPr>
          <p:cNvSpPr>
            <a:spLocks noGrp="1"/>
          </p:cNvSpPr>
          <p:nvPr>
            <p:ph type="title"/>
          </p:nvPr>
        </p:nvSpPr>
        <p:spPr>
          <a:xfrm>
            <a:off x="455368" y="1127848"/>
            <a:ext cx="9053945" cy="1126868"/>
          </a:xfrm>
        </p:spPr>
        <p:txBody>
          <a:bodyPr/>
          <a:lstStyle/>
          <a:p>
            <a:r>
              <a:rPr lang="lt-LT" dirty="0">
                <a:latin typeface="Times New Roman" panose="02020603050405020304" pitchFamily="18" charset="0"/>
                <a:cs typeface="Times New Roman" panose="02020603050405020304" pitchFamily="18" charset="0"/>
              </a:rPr>
              <a:t>Reguliuojami parametrai</a:t>
            </a:r>
            <a:endParaRPr lang="lt-LT" dirty="0"/>
          </a:p>
        </p:txBody>
      </p:sp>
      <p:sp>
        <p:nvSpPr>
          <p:cNvPr id="6" name="Teksto vietos rezervavimo ženklas 5">
            <a:extLst>
              <a:ext uri="{FF2B5EF4-FFF2-40B4-BE49-F238E27FC236}">
                <a16:creationId xmlns:a16="http://schemas.microsoft.com/office/drawing/2014/main" id="{9CC503B3-ADBE-8620-67B6-33D4030CCD55}"/>
              </a:ext>
            </a:extLst>
          </p:cNvPr>
          <p:cNvSpPr>
            <a:spLocks noGrp="1"/>
          </p:cNvSpPr>
          <p:nvPr>
            <p:ph type="body" sz="quarter" idx="12"/>
          </p:nvPr>
        </p:nvSpPr>
        <p:spPr>
          <a:xfrm>
            <a:off x="455368" y="2454442"/>
            <a:ext cx="4680000" cy="3600000"/>
          </a:xfrm>
        </p:spPr>
        <p:txBody>
          <a:bodyPr/>
          <a:lstStyle/>
          <a:p>
            <a:r>
              <a:rPr lang="lt-LT" sz="24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random_state</a:t>
            </a:r>
            <a:endParaRPr lang="lt-LT" sz="2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lt-LT"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Galima nurodyti šio parametro reikšmę, norint išvengti skirtingų rezultatų gavimo, naudojant identiškus parametrus.</a:t>
            </a:r>
            <a:endPar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8419D15-C948-1C1F-B23C-C49B3FFD955B}"/>
              </a:ext>
            </a:extLst>
          </p:cNvPr>
          <p:cNvSpPr txBox="1"/>
          <p:nvPr/>
        </p:nvSpPr>
        <p:spPr>
          <a:xfrm>
            <a:off x="5486400" y="2454442"/>
            <a:ext cx="5679961" cy="3847207"/>
          </a:xfrm>
          <a:prstGeom prst="rect">
            <a:avLst/>
          </a:prstGeom>
          <a:noFill/>
        </p:spPr>
        <p:txBody>
          <a:bodyPr wrap="square" rtlCol="0">
            <a:spAutoFit/>
          </a:bodyPr>
          <a:lstStyle/>
          <a:p>
            <a:pPr algn="just"/>
            <a:r>
              <a:rPr lang="lt-LT" sz="2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Atstumo metrika</a:t>
            </a:r>
          </a:p>
          <a:p>
            <a:pPr algn="just"/>
            <a:r>
              <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Pagal nutylėjimą yr</a:t>
            </a:r>
            <a:r>
              <a:rPr lang="lt-LT"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naudojama </a:t>
            </a:r>
            <a:r>
              <a:rPr lang="lt-LT" sz="22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Euklidinė</a:t>
            </a:r>
            <a:r>
              <a:rPr lang="lt-LT"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metrika. Tačiau ji taip pat gali būti:</a:t>
            </a:r>
          </a:p>
          <a:p>
            <a:pPr algn="just"/>
            <a:r>
              <a:rPr lang="lt-LT" sz="2200" dirty="0">
                <a:solidFill>
                  <a:srgbClr val="000000"/>
                </a:solidFill>
                <a:effectLst/>
                <a:latin typeface="Times New Roman" panose="02020603050405020304" pitchFamily="18" charset="0"/>
                <a:cs typeface="Times New Roman" panose="02020603050405020304" pitchFamily="18" charset="0"/>
              </a:rPr>
              <a:t>„</a:t>
            </a:r>
            <a:r>
              <a:rPr lang="lt-LT" sz="2200" dirty="0" err="1">
                <a:solidFill>
                  <a:srgbClr val="000000"/>
                </a:solidFill>
                <a:effectLst/>
                <a:latin typeface="Times New Roman" panose="02020603050405020304" pitchFamily="18" charset="0"/>
                <a:cs typeface="Times New Roman" panose="02020603050405020304" pitchFamily="18" charset="0"/>
              </a:rPr>
              <a:t>chebyshev</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err="1">
                <a:solidFill>
                  <a:srgbClr val="000000"/>
                </a:solidFill>
                <a:effectLst/>
                <a:latin typeface="Times New Roman" panose="02020603050405020304" pitchFamily="18" charset="0"/>
                <a:cs typeface="Times New Roman" panose="02020603050405020304" pitchFamily="18" charset="0"/>
              </a:rPr>
              <a:t>cityblock</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err="1">
                <a:solidFill>
                  <a:srgbClr val="000000"/>
                </a:solidFill>
                <a:effectLst/>
                <a:latin typeface="Times New Roman" panose="02020603050405020304" pitchFamily="18" charset="0"/>
                <a:cs typeface="Times New Roman" panose="02020603050405020304" pitchFamily="18" charset="0"/>
              </a:rPr>
              <a:t>correlation</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err="1">
                <a:solidFill>
                  <a:srgbClr val="000000"/>
                </a:solidFill>
                <a:effectLst/>
                <a:latin typeface="Times New Roman" panose="02020603050405020304" pitchFamily="18" charset="0"/>
                <a:cs typeface="Times New Roman" panose="02020603050405020304" pitchFamily="18" charset="0"/>
              </a:rPr>
              <a:t>cosine</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err="1">
                <a:solidFill>
                  <a:srgbClr val="000000"/>
                </a:solidFill>
                <a:effectLst/>
                <a:latin typeface="Times New Roman" panose="02020603050405020304" pitchFamily="18" charset="0"/>
                <a:cs typeface="Times New Roman" panose="02020603050405020304" pitchFamily="18" charset="0"/>
              </a:rPr>
              <a:t>hamming</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jaccard</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lt-LT" sz="2200" dirty="0" err="1">
                <a:solidFill>
                  <a:srgbClr val="000000"/>
                </a:solidFill>
                <a:effectLst/>
                <a:latin typeface="Times New Roman" panose="02020603050405020304" pitchFamily="18" charset="0"/>
                <a:cs typeface="Times New Roman" panose="02020603050405020304" pitchFamily="18" charset="0"/>
              </a:rPr>
              <a:t>mahalanobis</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err="1">
                <a:solidFill>
                  <a:srgbClr val="000000"/>
                </a:solidFill>
                <a:effectLst/>
                <a:latin typeface="Times New Roman" panose="02020603050405020304" pitchFamily="18" charset="0"/>
                <a:cs typeface="Times New Roman" panose="02020603050405020304" pitchFamily="18" charset="0"/>
              </a:rPr>
              <a:t>minkowski</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err="1">
                <a:solidFill>
                  <a:srgbClr val="000000"/>
                </a:solidFill>
                <a:effectLst/>
                <a:latin typeface="Times New Roman" panose="02020603050405020304" pitchFamily="18" charset="0"/>
                <a:cs typeface="Times New Roman" panose="02020603050405020304" pitchFamily="18" charset="0"/>
              </a:rPr>
              <a:t>seuclidean</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err="1">
                <a:solidFill>
                  <a:srgbClr val="000000"/>
                </a:solidFill>
                <a:effectLst/>
                <a:latin typeface="Times New Roman" panose="02020603050405020304" pitchFamily="18" charset="0"/>
                <a:cs typeface="Times New Roman" panose="02020603050405020304" pitchFamily="18" charset="0"/>
              </a:rPr>
              <a:t>sqeuclidean</a:t>
            </a:r>
            <a:r>
              <a:rPr lang="lt-LT" sz="2200" dirty="0">
                <a:solidFill>
                  <a:srgbClr val="000000"/>
                </a:solidFill>
                <a:latin typeface="Times New Roman" panose="02020603050405020304" pitchFamily="18" charset="0"/>
                <a:cs typeface="Times New Roman" panose="02020603050405020304" pitchFamily="18" charset="0"/>
              </a:rPr>
              <a:t>“</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fasteuclidean</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fastseuclidean</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spearman</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canberra</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braycurtis</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dice</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kulsinski</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matching</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rogerstanimoto</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rusellrao</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sokalmichener</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sokalsneath</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err="1">
                <a:solidFill>
                  <a:srgbClr val="000000"/>
                </a:solidFill>
                <a:effectLst/>
                <a:latin typeface="Times New Roman" panose="02020603050405020304" pitchFamily="18" charset="0"/>
                <a:cs typeface="Times New Roman" panose="02020603050405020304" pitchFamily="18" charset="0"/>
              </a:rPr>
              <a:t>yule</a:t>
            </a:r>
            <a:r>
              <a:rPr lang="lt-LT" sz="2200" dirty="0">
                <a:solidFill>
                  <a:srgbClr val="000000"/>
                </a:solidFill>
                <a:effectLst/>
                <a:latin typeface="Times New Roman" panose="02020603050405020304" pitchFamily="18" charset="0"/>
                <a:cs typeface="Times New Roman" panose="02020603050405020304" pitchFamily="18" charset="0"/>
              </a:rPr>
              <a:t>“. </a:t>
            </a:r>
            <a:r>
              <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Ji yra svarbus pasirinkimas.</a:t>
            </a:r>
            <a:endParaRPr lang="lt-LT" sz="2200" dirty="0">
              <a:solidFill>
                <a:srgbClr val="00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0A01FEA-470F-1D67-1346-09FBFDBA11CE}"/>
              </a:ext>
            </a:extLst>
          </p:cNvPr>
          <p:cNvSpPr txBox="1"/>
          <p:nvPr/>
        </p:nvSpPr>
        <p:spPr>
          <a:xfrm>
            <a:off x="11120284" y="6469975"/>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30</a:t>
            </a:r>
          </a:p>
        </p:txBody>
      </p:sp>
    </p:spTree>
    <p:extLst>
      <p:ext uri="{BB962C8B-B14F-4D97-AF65-F5344CB8AC3E}">
        <p14:creationId xmlns:p14="http://schemas.microsoft.com/office/powerpoint/2010/main" val="3290559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vadinimas 3">
            <a:extLst>
              <a:ext uri="{FF2B5EF4-FFF2-40B4-BE49-F238E27FC236}">
                <a16:creationId xmlns:a16="http://schemas.microsoft.com/office/drawing/2014/main" id="{00E11386-EC75-1876-37D5-A1C8086BC884}"/>
              </a:ext>
            </a:extLst>
          </p:cNvPr>
          <p:cNvSpPr>
            <a:spLocks noGrp="1"/>
          </p:cNvSpPr>
          <p:nvPr>
            <p:ph type="title"/>
          </p:nvPr>
        </p:nvSpPr>
        <p:spPr/>
        <p:txBody>
          <a:bodyPr/>
          <a:lstStyle/>
          <a:p>
            <a:r>
              <a:rPr lang="lt-LT" b="0" dirty="0">
                <a:latin typeface="Times New Roman" panose="02020603050405020304" pitchFamily="18" charset="0"/>
                <a:cs typeface="Times New Roman" panose="02020603050405020304" pitchFamily="18" charset="0"/>
              </a:rPr>
              <a:t>Svarbiausi parametrai yra </a:t>
            </a:r>
            <a:r>
              <a:rPr lang="lt-LT" i="1" dirty="0">
                <a:latin typeface="Times New Roman" panose="02020603050405020304" pitchFamily="18" charset="0"/>
                <a:cs typeface="Times New Roman" panose="02020603050405020304" pitchFamily="18" charset="0"/>
              </a:rPr>
              <a:t>iteracijų</a:t>
            </a:r>
            <a:r>
              <a:rPr lang="lt-LT" b="0" dirty="0">
                <a:latin typeface="Times New Roman" panose="02020603050405020304" pitchFamily="18" charset="0"/>
                <a:cs typeface="Times New Roman" panose="02020603050405020304" pitchFamily="18" charset="0"/>
              </a:rPr>
              <a:t> ir </a:t>
            </a:r>
            <a:r>
              <a:rPr lang="lt-LT" i="1" dirty="0">
                <a:latin typeface="Times New Roman" panose="02020603050405020304" pitchFamily="18" charset="0"/>
                <a:cs typeface="Times New Roman" panose="02020603050405020304" pitchFamily="18" charset="0"/>
              </a:rPr>
              <a:t>kaimynų skaičius</a:t>
            </a:r>
          </a:p>
        </p:txBody>
      </p:sp>
    </p:spTree>
    <p:extLst>
      <p:ext uri="{BB962C8B-B14F-4D97-AF65-F5344CB8AC3E}">
        <p14:creationId xmlns:p14="http://schemas.microsoft.com/office/powerpoint/2010/main" val="3540026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D7CDA79-54B6-A537-6BC8-437F3B0BAD48}"/>
              </a:ext>
            </a:extLst>
          </p:cNvPr>
          <p:cNvSpPr>
            <a:spLocks noGrp="1"/>
          </p:cNvSpPr>
          <p:nvPr>
            <p:ph type="title"/>
          </p:nvPr>
        </p:nvSpPr>
        <p:spPr>
          <a:xfrm>
            <a:off x="793603" y="498978"/>
            <a:ext cx="6796209" cy="1216922"/>
          </a:xfrm>
        </p:spPr>
        <p:txBody>
          <a:bodyPr>
            <a:normAutofit/>
          </a:bodyPr>
          <a:lstStyle/>
          <a:p>
            <a:r>
              <a:rPr lang="lt-LT" dirty="0">
                <a:latin typeface="Times New Roman" panose="02020603050405020304" pitchFamily="18" charset="0"/>
                <a:cs typeface="Times New Roman" panose="02020603050405020304" pitchFamily="18" charset="0"/>
              </a:rPr>
              <a:t>Kaimynų skaičiaus svarba</a:t>
            </a:r>
          </a:p>
        </p:txBody>
      </p:sp>
      <p:sp>
        <p:nvSpPr>
          <p:cNvPr id="10" name="Teksto vietos rezervavimo ženklas 9">
            <a:extLst>
              <a:ext uri="{FF2B5EF4-FFF2-40B4-BE49-F238E27FC236}">
                <a16:creationId xmlns:a16="http://schemas.microsoft.com/office/drawing/2014/main" id="{0A1A3E72-FECD-F1CA-B091-7ABE12A3D774}"/>
              </a:ext>
            </a:extLst>
          </p:cNvPr>
          <p:cNvSpPr>
            <a:spLocks noGrp="1"/>
          </p:cNvSpPr>
          <p:nvPr>
            <p:ph type="body" sz="quarter" idx="14"/>
          </p:nvPr>
        </p:nvSpPr>
        <p:spPr>
          <a:xfrm>
            <a:off x="793603" y="1930408"/>
            <a:ext cx="10090707" cy="1216923"/>
          </a:xfrm>
        </p:spPr>
        <p:txBody>
          <a:bodyPr>
            <a:normAutofit/>
          </a:bodyPr>
          <a:lstStyle/>
          <a:p>
            <a:pPr algn="just"/>
            <a:r>
              <a:rPr lang="lt-LT" sz="2400" dirty="0">
                <a:solidFill>
                  <a:srgbClr val="000000"/>
                </a:solidFill>
                <a:latin typeface="Times New Roman" panose="02020603050405020304" pitchFamily="18" charset="0"/>
                <a:cs typeface="Times New Roman" panose="02020603050405020304" pitchFamily="18" charset="0"/>
              </a:rPr>
              <a:t>Fiksavus iteracijų skaičių 5000, galime matyti, jog geriausiai duomenų struktūra išsaugo, kai kaimynų skaičius yra 50.</a:t>
            </a:r>
          </a:p>
        </p:txBody>
      </p:sp>
      <p:pic>
        <p:nvPicPr>
          <p:cNvPr id="8" name="Paveikslėlio vietos rezervavimo ženklas 7">
            <a:extLst>
              <a:ext uri="{FF2B5EF4-FFF2-40B4-BE49-F238E27FC236}">
                <a16:creationId xmlns:a16="http://schemas.microsoft.com/office/drawing/2014/main" id="{7A0BC810-2F54-CE4B-21BA-43EE61694C60}"/>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Layer>
                </a14:imgProps>
              </a:ext>
            </a:extLst>
          </a:blip>
          <a:srcRect l="810" t="37721" r="51668" b="40440"/>
          <a:stretch/>
        </p:blipFill>
        <p:spPr>
          <a:xfrm>
            <a:off x="793603" y="3007879"/>
            <a:ext cx="10090707" cy="2884369"/>
          </a:xfrm>
          <a:prstGeom prst="rect">
            <a:avLst/>
          </a:prstGeom>
        </p:spPr>
      </p:pic>
      <p:sp>
        <p:nvSpPr>
          <p:cNvPr id="12" name="Rectangle 1">
            <a:extLst>
              <a:ext uri="{FF2B5EF4-FFF2-40B4-BE49-F238E27FC236}">
                <a16:creationId xmlns:a16="http://schemas.microsoft.com/office/drawing/2014/main" id="{F60B542C-C29A-03ED-713D-42EE357D81AF}"/>
              </a:ext>
            </a:extLst>
          </p:cNvPr>
          <p:cNvSpPr>
            <a:spLocks noChangeArrowheads="1"/>
          </p:cNvSpPr>
          <p:nvPr/>
        </p:nvSpPr>
        <p:spPr bwMode="auto">
          <a:xfrm>
            <a:off x="1001459" y="6321265"/>
            <a:ext cx="9730036" cy="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617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Wattenberg</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et al.,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How</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Use</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t-SNE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Effectively</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Distill</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2016. http://doi.org/10.23915/distill.00002 </a:t>
            </a:r>
          </a:p>
        </p:txBody>
      </p:sp>
      <p:sp>
        <p:nvSpPr>
          <p:cNvPr id="13" name="TextBox 12">
            <a:extLst>
              <a:ext uri="{FF2B5EF4-FFF2-40B4-BE49-F238E27FC236}">
                <a16:creationId xmlns:a16="http://schemas.microsoft.com/office/drawing/2014/main" id="{83045D6A-0213-273D-3199-799557E4BC1F}"/>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32</a:t>
            </a:r>
          </a:p>
        </p:txBody>
      </p:sp>
    </p:spTree>
    <p:extLst>
      <p:ext uri="{BB962C8B-B14F-4D97-AF65-F5344CB8AC3E}">
        <p14:creationId xmlns:p14="http://schemas.microsoft.com/office/powerpoint/2010/main" val="598786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E21D3E8-5E4D-6152-05B9-7EF387B8015B}"/>
              </a:ext>
            </a:extLst>
          </p:cNvPr>
          <p:cNvSpPr>
            <a:spLocks noGrp="1"/>
          </p:cNvSpPr>
          <p:nvPr>
            <p:ph type="title"/>
          </p:nvPr>
        </p:nvSpPr>
        <p:spPr>
          <a:xfrm>
            <a:off x="749839" y="371271"/>
            <a:ext cx="6796209" cy="1216922"/>
          </a:xfrm>
        </p:spPr>
        <p:txBody>
          <a:bodyPr/>
          <a:lstStyle/>
          <a:p>
            <a:r>
              <a:rPr lang="lt-LT" dirty="0">
                <a:latin typeface="Times New Roman" panose="02020603050405020304" pitchFamily="18" charset="0"/>
                <a:cs typeface="Times New Roman" panose="02020603050405020304" pitchFamily="18" charset="0"/>
              </a:rPr>
              <a:t>Kaimynų skaičiaus svarba</a:t>
            </a:r>
            <a:endParaRPr lang="lt-LT" dirty="0"/>
          </a:p>
        </p:txBody>
      </p:sp>
      <p:sp>
        <p:nvSpPr>
          <p:cNvPr id="3" name="Teksto vietos rezervavimo ženklas 2">
            <a:extLst>
              <a:ext uri="{FF2B5EF4-FFF2-40B4-BE49-F238E27FC236}">
                <a16:creationId xmlns:a16="http://schemas.microsoft.com/office/drawing/2014/main" id="{3780D3F0-010F-4B74-770B-A33720C40E23}"/>
              </a:ext>
            </a:extLst>
          </p:cNvPr>
          <p:cNvSpPr>
            <a:spLocks noGrp="1"/>
          </p:cNvSpPr>
          <p:nvPr>
            <p:ph type="body" sz="quarter" idx="14"/>
          </p:nvPr>
        </p:nvSpPr>
        <p:spPr>
          <a:xfrm>
            <a:off x="749839" y="1847450"/>
            <a:ext cx="9968873" cy="1400954"/>
          </a:xfrm>
        </p:spPr>
        <p:txBody>
          <a:bodyPr>
            <a:normAutofit/>
          </a:bodyPr>
          <a:lstStyle/>
          <a:p>
            <a:pPr algn="just"/>
            <a:r>
              <a:rPr lang="lt-LT"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Kai kaimynų skaičius 30, tai algoritmas teisingai parodo pagrindinę topologiją, tačiau t-SNE gerokai pervertina mažesnės taškų grupės dydį. Esant 50 kaimynų skaičiui, pastebimas naujas reiškinys: išorinė grupė tampa apskritimu - brėžinyje bandoma pavaizduoti, kad visi jos taškai yra maždaug vienodai nutolę nuo vidinės grupės. </a:t>
            </a:r>
            <a:endParaRPr lang="lt-LT" sz="2200" dirty="0">
              <a:solidFill>
                <a:srgbClr val="000000"/>
              </a:solidFill>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3B161690-A8C1-D7AA-D17B-7BCF6CA5A0B7}"/>
              </a:ext>
            </a:extLst>
          </p:cNvPr>
          <p:cNvSpPr>
            <a:spLocks noChangeArrowheads="1"/>
          </p:cNvSpPr>
          <p:nvPr/>
        </p:nvSpPr>
        <p:spPr bwMode="auto">
          <a:xfrm>
            <a:off x="749839" y="6363606"/>
            <a:ext cx="10074320" cy="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Wattenberg</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et al.,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How</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Use</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t-SNE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Effectively</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Distill</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2016. http://doi.org/10.23915/distill.00002 </a:t>
            </a:r>
          </a:p>
        </p:txBody>
      </p:sp>
      <p:pic>
        <p:nvPicPr>
          <p:cNvPr id="8" name="Paveikslėlio vietos rezervavimo ženklas 7">
            <a:extLst>
              <a:ext uri="{FF2B5EF4-FFF2-40B4-BE49-F238E27FC236}">
                <a16:creationId xmlns:a16="http://schemas.microsoft.com/office/drawing/2014/main" id="{B018459D-484F-CE91-9BC2-ED97073E8BF8}"/>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Layer>
                </a14:imgProps>
              </a:ext>
            </a:extLst>
          </a:blip>
          <a:srcRect l="1050" t="54098" r="51908" b="24427"/>
          <a:stretch/>
        </p:blipFill>
        <p:spPr>
          <a:xfrm>
            <a:off x="749960" y="3345332"/>
            <a:ext cx="9968752" cy="2559783"/>
          </a:xfrm>
          <a:prstGeom prst="rect">
            <a:avLst/>
          </a:prstGeom>
        </p:spPr>
      </p:pic>
      <p:sp>
        <p:nvSpPr>
          <p:cNvPr id="9" name="TextBox 8">
            <a:extLst>
              <a:ext uri="{FF2B5EF4-FFF2-40B4-BE49-F238E27FC236}">
                <a16:creationId xmlns:a16="http://schemas.microsoft.com/office/drawing/2014/main" id="{0F72A7D6-1867-3372-64AB-47E8661FA32C}"/>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33</a:t>
            </a:r>
          </a:p>
        </p:txBody>
      </p:sp>
    </p:spTree>
    <p:extLst>
      <p:ext uri="{BB962C8B-B14F-4D97-AF65-F5344CB8AC3E}">
        <p14:creationId xmlns:p14="http://schemas.microsoft.com/office/powerpoint/2010/main" val="3797368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E21D3E8-5E4D-6152-05B9-7EF387B8015B}"/>
              </a:ext>
            </a:extLst>
          </p:cNvPr>
          <p:cNvSpPr>
            <a:spLocks noGrp="1"/>
          </p:cNvSpPr>
          <p:nvPr>
            <p:ph type="title"/>
          </p:nvPr>
        </p:nvSpPr>
        <p:spPr>
          <a:xfrm>
            <a:off x="848161" y="408320"/>
            <a:ext cx="6796209" cy="1216922"/>
          </a:xfrm>
        </p:spPr>
        <p:txBody>
          <a:bodyPr/>
          <a:lstStyle/>
          <a:p>
            <a:r>
              <a:rPr lang="lt-LT" dirty="0">
                <a:latin typeface="Times New Roman" panose="02020603050405020304" pitchFamily="18" charset="0"/>
                <a:cs typeface="Times New Roman" panose="02020603050405020304" pitchFamily="18" charset="0"/>
              </a:rPr>
              <a:t>Iteracijų skaičiaus svarba</a:t>
            </a:r>
            <a:endParaRPr lang="lt-LT" dirty="0"/>
          </a:p>
        </p:txBody>
      </p:sp>
      <p:sp>
        <p:nvSpPr>
          <p:cNvPr id="3" name="Teksto vietos rezervavimo ženklas 2">
            <a:extLst>
              <a:ext uri="{FF2B5EF4-FFF2-40B4-BE49-F238E27FC236}">
                <a16:creationId xmlns:a16="http://schemas.microsoft.com/office/drawing/2014/main" id="{3780D3F0-010F-4B74-770B-A33720C40E23}"/>
              </a:ext>
            </a:extLst>
          </p:cNvPr>
          <p:cNvSpPr>
            <a:spLocks noGrp="1"/>
          </p:cNvSpPr>
          <p:nvPr>
            <p:ph type="body" sz="quarter" idx="14"/>
          </p:nvPr>
        </p:nvSpPr>
        <p:spPr>
          <a:xfrm>
            <a:off x="848161" y="1827018"/>
            <a:ext cx="9968873" cy="1400954"/>
          </a:xfrm>
        </p:spPr>
        <p:txBody>
          <a:bodyPr>
            <a:normAutofit/>
          </a:bodyPr>
          <a:lstStyle/>
          <a:p>
            <a:pPr algn="just"/>
            <a:r>
              <a:rPr lang="lt-LT" sz="2400" dirty="0">
                <a:solidFill>
                  <a:srgbClr val="000000"/>
                </a:solidFill>
                <a:latin typeface="Times New Roman" panose="02020603050405020304" pitchFamily="18" charset="0"/>
                <a:cs typeface="Times New Roman" panose="02020603050405020304" pitchFamily="18" charset="0"/>
              </a:rPr>
              <a:t>Fiksavus kaimynų skaičių 30, matome, jog geriausiai grupės topologiją atspindi, kai iteracijų skaičius yra 120.</a:t>
            </a:r>
          </a:p>
        </p:txBody>
      </p:sp>
      <p:sp>
        <p:nvSpPr>
          <p:cNvPr id="5" name="Rectangle 1">
            <a:extLst>
              <a:ext uri="{FF2B5EF4-FFF2-40B4-BE49-F238E27FC236}">
                <a16:creationId xmlns:a16="http://schemas.microsoft.com/office/drawing/2014/main" id="{3B161690-A8C1-D7AA-D17B-7BCF6CA5A0B7}"/>
              </a:ext>
            </a:extLst>
          </p:cNvPr>
          <p:cNvSpPr>
            <a:spLocks noChangeArrowheads="1"/>
          </p:cNvSpPr>
          <p:nvPr/>
        </p:nvSpPr>
        <p:spPr bwMode="auto">
          <a:xfrm>
            <a:off x="848161" y="6449680"/>
            <a:ext cx="10074320" cy="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Wattenberg</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et al.,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How</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Use</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t-SNE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Effectively</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Distill</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2016. http://doi.org/10.23915/distill.00002 </a:t>
            </a:r>
          </a:p>
        </p:txBody>
      </p:sp>
      <p:pic>
        <p:nvPicPr>
          <p:cNvPr id="6" name="Paveikslėlis 5">
            <a:extLst>
              <a:ext uri="{FF2B5EF4-FFF2-40B4-BE49-F238E27FC236}">
                <a16:creationId xmlns:a16="http://schemas.microsoft.com/office/drawing/2014/main" id="{7BDC1093-AC0E-604A-5D9E-06B62279086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Layer>
                </a14:imgProps>
              </a:ext>
            </a:extLst>
          </a:blip>
          <a:srcRect l="1289" t="35354" r="52014" b="41601"/>
          <a:stretch/>
        </p:blipFill>
        <p:spPr>
          <a:xfrm>
            <a:off x="900945" y="3143505"/>
            <a:ext cx="9968751" cy="2767187"/>
          </a:xfrm>
          <a:prstGeom prst="rect">
            <a:avLst/>
          </a:prstGeom>
        </p:spPr>
      </p:pic>
      <p:sp>
        <p:nvSpPr>
          <p:cNvPr id="10" name="TextBox 9">
            <a:extLst>
              <a:ext uri="{FF2B5EF4-FFF2-40B4-BE49-F238E27FC236}">
                <a16:creationId xmlns:a16="http://schemas.microsoft.com/office/drawing/2014/main" id="{C417C58D-CD2F-C4BF-E94C-0586F6ABD8E5}"/>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34</a:t>
            </a:r>
          </a:p>
        </p:txBody>
      </p:sp>
    </p:spTree>
    <p:extLst>
      <p:ext uri="{BB962C8B-B14F-4D97-AF65-F5344CB8AC3E}">
        <p14:creationId xmlns:p14="http://schemas.microsoft.com/office/powerpoint/2010/main" val="544498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vadinimas 4">
            <a:extLst>
              <a:ext uri="{FF2B5EF4-FFF2-40B4-BE49-F238E27FC236}">
                <a16:creationId xmlns:a16="http://schemas.microsoft.com/office/drawing/2014/main" id="{39EE2D65-585E-A7F4-B882-BAA217CE79D3}"/>
              </a:ext>
            </a:extLst>
          </p:cNvPr>
          <p:cNvSpPr>
            <a:spLocks noGrp="1"/>
          </p:cNvSpPr>
          <p:nvPr>
            <p:ph type="title"/>
          </p:nvPr>
        </p:nvSpPr>
        <p:spPr/>
        <p:txBody>
          <a:bodyPr>
            <a:noAutofit/>
          </a:bodyPr>
          <a:lstStyle/>
          <a:p>
            <a:r>
              <a:rPr lang="lt-LT" sz="4000" b="0" dirty="0">
                <a:solidFill>
                  <a:srgbClr val="78003F"/>
                </a:solidFill>
                <a:latin typeface="Times New Roman" panose="02020603050405020304" pitchFamily="18" charset="0"/>
                <a:ea typeface="Calibri" panose="020F0502020204030204" pitchFamily="34" charset="0"/>
                <a:cs typeface="Times New Roman" panose="02020603050405020304" pitchFamily="18" charset="0"/>
              </a:rPr>
              <a:t>t-SNE </a:t>
            </a:r>
            <a:r>
              <a:rPr lang="lt-LT" sz="4000" b="0" dirty="0">
                <a:solidFill>
                  <a:srgbClr val="78003F"/>
                </a:solidFill>
                <a:effectLst/>
                <a:latin typeface="Times New Roman" panose="02020603050405020304" pitchFamily="18" charset="0"/>
                <a:ea typeface="Calibri" panose="020F0502020204030204" pitchFamily="34" charset="0"/>
                <a:cs typeface="Times New Roman" panose="02020603050405020304" pitchFamily="18" charset="0"/>
              </a:rPr>
              <a:t>neįtikėtinai lankstus ir dažnai gali rasti struktūrą ten, kur kiti matmenų mažinimo algoritmai to padaryti negali. Deja, dėl šio lankstumo jį sudėtinga interpretuoti.</a:t>
            </a:r>
            <a:endParaRPr lang="lt-LT" sz="4000" b="0" dirty="0">
              <a:solidFill>
                <a:srgbClr val="78003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2899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B623ADB-C342-7B51-831D-792F57903AD0}"/>
              </a:ext>
            </a:extLst>
          </p:cNvPr>
          <p:cNvSpPr>
            <a:spLocks noGrp="1"/>
          </p:cNvSpPr>
          <p:nvPr>
            <p:ph type="title"/>
          </p:nvPr>
        </p:nvSpPr>
        <p:spPr/>
        <p:txBody>
          <a:bodyPr/>
          <a:lstStyle/>
          <a:p>
            <a:r>
              <a:rPr lang="lt-LT" b="0" dirty="0">
                <a:latin typeface="Times New Roman" panose="02020603050405020304" pitchFamily="18" charset="0"/>
                <a:ea typeface="Calibri" panose="020F0502020204030204" pitchFamily="34" charset="0"/>
                <a:cs typeface="Times New Roman" panose="02020603050405020304" pitchFamily="18" charset="0"/>
              </a:rPr>
              <a:t>B</a:t>
            </a:r>
            <a:r>
              <a:rPr lang="lt-LT" sz="4400" b="0" dirty="0">
                <a:effectLst/>
                <a:latin typeface="Times New Roman" panose="02020603050405020304" pitchFamily="18" charset="0"/>
                <a:ea typeface="Calibri" panose="020F0502020204030204" pitchFamily="34" charset="0"/>
                <a:cs typeface="Times New Roman" panose="02020603050405020304" pitchFamily="18" charset="0"/>
              </a:rPr>
              <a:t>ūtina išsibandyti keletą parametro derinių, prieš pereinant į rezultatų analizavimą. </a:t>
            </a:r>
            <a:endParaRPr lang="lt-LT"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2098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vadinimas 2">
            <a:extLst>
              <a:ext uri="{FF2B5EF4-FFF2-40B4-BE49-F238E27FC236}">
                <a16:creationId xmlns:a16="http://schemas.microsoft.com/office/drawing/2014/main" id="{53B7F13B-F83C-511F-A4D2-4ABC00060694}"/>
              </a:ext>
            </a:extLst>
          </p:cNvPr>
          <p:cNvSpPr>
            <a:spLocks noGrp="1"/>
          </p:cNvSpPr>
          <p:nvPr>
            <p:ph type="title"/>
          </p:nvPr>
        </p:nvSpPr>
        <p:spPr>
          <a:xfrm>
            <a:off x="719528" y="748145"/>
            <a:ext cx="9172617" cy="1565565"/>
          </a:xfrm>
        </p:spPr>
        <p:txBody>
          <a:bodyPr>
            <a:normAutofit/>
          </a:bodyPr>
          <a:lstStyle/>
          <a:p>
            <a:r>
              <a:rPr lang="lt-LT" dirty="0">
                <a:latin typeface="Times New Roman" panose="02020603050405020304" pitchFamily="18" charset="0"/>
                <a:cs typeface="Times New Roman" panose="02020603050405020304" pitchFamily="18" charset="0"/>
              </a:rPr>
              <a:t>Patarimai efektyviam algoritmo panaudojimui</a:t>
            </a:r>
          </a:p>
        </p:txBody>
      </p:sp>
      <p:sp>
        <p:nvSpPr>
          <p:cNvPr id="4" name="Teksto vietos rezervavimo ženklas 3">
            <a:extLst>
              <a:ext uri="{FF2B5EF4-FFF2-40B4-BE49-F238E27FC236}">
                <a16:creationId xmlns:a16="http://schemas.microsoft.com/office/drawing/2014/main" id="{6957CA20-C966-8BBD-50EB-B29AA2686595}"/>
              </a:ext>
            </a:extLst>
          </p:cNvPr>
          <p:cNvSpPr>
            <a:spLocks noGrp="1"/>
          </p:cNvSpPr>
          <p:nvPr>
            <p:ph type="body" sz="quarter" idx="12"/>
          </p:nvPr>
        </p:nvSpPr>
        <p:spPr>
          <a:xfrm>
            <a:off x="838200" y="2202426"/>
            <a:ext cx="10380406" cy="4463845"/>
          </a:xfrm>
        </p:spPr>
        <p:txBody>
          <a:bodyPr>
            <a:normAutofit/>
          </a:bodyPr>
          <a:lstStyle/>
          <a:p>
            <a:pPr marL="342900" indent="-342900" algn="just">
              <a:buFont typeface="Arial" panose="020B0604020202020204" pitchFamily="34" charset="0"/>
              <a:buChar char="•"/>
            </a:pPr>
            <a:r>
              <a:rPr lang="lt-LT" sz="2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Kadangi algoritmas yra stochastinis, kiekvienas bandymas gali pateikti skirtingą rezultatą. Norint šito išvengti galima nurodyti konkrečią reikšmę </a:t>
            </a:r>
            <a:r>
              <a:rPr lang="lt-LT" sz="2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random_state</a:t>
            </a:r>
            <a:r>
              <a:rPr lang="lt-LT" sz="2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lt-LT" sz="2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parametrui visiems bandymams. </a:t>
            </a:r>
          </a:p>
          <a:p>
            <a:pPr marL="457200" indent="-457200" algn="just">
              <a:buFont typeface="Arial" panose="020B0604020202020204" pitchFamily="34" charset="0"/>
              <a:buChar char="•"/>
            </a:pPr>
            <a:r>
              <a:rPr lang="lt-LT" sz="2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Kad t-SNE būtų prasmingas, turime pasirinkti tinkamą kaimynų skaičių. Šis rodiklis subalansuoja vietinius ir globalius duomenų rinkinio aspektus. Labai didelė reikšmė lems klasterių susijungimą į vieną didelį klasterį, o maža reikšmė sukurs daug artimų mažų klasterių, kurie bus beprasmiai. </a:t>
            </a:r>
            <a:r>
              <a:rPr lang="lt-LT" sz="2600" b="1" dirty="0">
                <a:solidFill>
                  <a:srgbClr val="000000"/>
                </a:solidFill>
                <a:effectLst/>
                <a:latin typeface="Times New Roman" panose="02020603050405020304" pitchFamily="18" charset="0"/>
                <a:cs typeface="Times New Roman" panose="02020603050405020304" pitchFamily="18" charset="0"/>
              </a:rPr>
              <a:t> </a:t>
            </a:r>
            <a:r>
              <a:rPr lang="lt-LT" sz="2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t>
            </a:r>
            <a:r>
              <a:rPr lang="lt-LT" sz="2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iūloma reikšmė </a:t>
            </a:r>
            <a:r>
              <a:rPr lang="lt-LT" sz="2600" dirty="0">
                <a:solidFill>
                  <a:srgbClr val="000000"/>
                </a:solidFill>
                <a:effectLst/>
                <a:latin typeface="Times New Roman" panose="02020603050405020304" pitchFamily="18" charset="0"/>
                <a:cs typeface="Times New Roman" panose="02020603050405020304" pitchFamily="18" charset="0"/>
              </a:rPr>
              <a:t>yra nuo 5 iki 50.</a:t>
            </a:r>
            <a:endParaRPr lang="lt-LT" sz="2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lt-LT" dirty="0"/>
          </a:p>
        </p:txBody>
      </p:sp>
      <p:sp>
        <p:nvSpPr>
          <p:cNvPr id="5" name="TextBox 4">
            <a:extLst>
              <a:ext uri="{FF2B5EF4-FFF2-40B4-BE49-F238E27FC236}">
                <a16:creationId xmlns:a16="http://schemas.microsoft.com/office/drawing/2014/main" id="{6AA34A2F-8466-B2D6-C7BE-7D9F8F780D05}"/>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37</a:t>
            </a:r>
          </a:p>
        </p:txBody>
      </p:sp>
    </p:spTree>
    <p:extLst>
      <p:ext uri="{BB962C8B-B14F-4D97-AF65-F5344CB8AC3E}">
        <p14:creationId xmlns:p14="http://schemas.microsoft.com/office/powerpoint/2010/main" val="1698596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39E9F46-A34D-9943-14FC-B63CBF1515DC}"/>
              </a:ext>
            </a:extLst>
          </p:cNvPr>
          <p:cNvSpPr>
            <a:spLocks noGrp="1"/>
          </p:cNvSpPr>
          <p:nvPr>
            <p:ph type="title"/>
          </p:nvPr>
        </p:nvSpPr>
        <p:spPr>
          <a:xfrm>
            <a:off x="838200" y="835742"/>
            <a:ext cx="9053945" cy="1477968"/>
          </a:xfrm>
        </p:spPr>
        <p:txBody>
          <a:bodyPr>
            <a:noAutofit/>
          </a:bodyPr>
          <a:lstStyle/>
          <a:p>
            <a:r>
              <a:rPr lang="lt-LT" dirty="0">
                <a:latin typeface="Times New Roman" panose="02020603050405020304" pitchFamily="18" charset="0"/>
                <a:cs typeface="Times New Roman" panose="02020603050405020304" pitchFamily="18" charset="0"/>
              </a:rPr>
              <a:t>Patarimai efektyviam algoritmo panaudojimui</a:t>
            </a:r>
          </a:p>
        </p:txBody>
      </p:sp>
      <p:sp>
        <p:nvSpPr>
          <p:cNvPr id="3" name="Teksto vietos rezervavimo ženklas 2">
            <a:extLst>
              <a:ext uri="{FF2B5EF4-FFF2-40B4-BE49-F238E27FC236}">
                <a16:creationId xmlns:a16="http://schemas.microsoft.com/office/drawing/2014/main" id="{E3718444-C43A-C7B3-BA33-FC3387D4FF1C}"/>
              </a:ext>
            </a:extLst>
          </p:cNvPr>
          <p:cNvSpPr>
            <a:spLocks noGrp="1"/>
          </p:cNvSpPr>
          <p:nvPr>
            <p:ph type="body" sz="quarter" idx="12"/>
          </p:nvPr>
        </p:nvSpPr>
        <p:spPr/>
        <p:txBody>
          <a:bodyPr>
            <a:normAutofit lnSpcReduction="10000"/>
          </a:bodyPr>
          <a:lstStyle/>
          <a:p>
            <a:pPr marL="342900" indent="-342900" algn="just">
              <a:buFont typeface="Arial" panose="020B0604020202020204" pitchFamily="34" charset="0"/>
              <a:buChar char="•"/>
            </a:pP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Klasterių dydžiai bet kuriame t-SNE grafike neturi būti vertinami pagal standartinį nuokrypį, dispersiją ar kitus panašius rodiklius. Taip yra todėl, kad t-SNE išplečia tankesnius klasterius ir sutraukia retesnius klasterius, kad išlygintų klasterių dydžius. Tai yra viena iš priežasčių, dėl kurių gaunami ryškūs ir aiškūs grafikai. </a:t>
            </a:r>
          </a:p>
          <a:p>
            <a:pPr marL="342900" indent="-342900" algn="just">
              <a:buFont typeface="Arial" panose="020B0604020202020204" pitchFamily="34" charset="0"/>
              <a:buChar char="•"/>
            </a:pP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Modelių galima rasti ir atsitiktiniame triukšme, todėl prieš nusprendžiant, ar duomenyse yra modelis, reikia patikrinti kelias algoritmo </a:t>
            </a:r>
            <a:r>
              <a:rPr lang="lt-LT"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relizacijas</a:t>
            </a: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su skirtingais </a:t>
            </a:r>
            <a:r>
              <a:rPr lang="lt-LT"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hiperparametrų</a:t>
            </a: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rinkiniais. </a:t>
            </a:r>
          </a:p>
          <a:p>
            <a:pPr marL="342900" indent="-342900" algn="just">
              <a:buFont typeface="Arial" panose="020B0604020202020204" pitchFamily="34" charset="0"/>
              <a:buChar char="•"/>
            </a:pPr>
            <a:r>
              <a:rPr lang="lt-LT"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Norint interpretuoti gautos vizualizacijos topologiją, ją reikėtų vertinti bent jau iš kelių grafikų.</a:t>
            </a:r>
            <a:endPar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lt-LT"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lt-LT" dirty="0"/>
          </a:p>
        </p:txBody>
      </p:sp>
      <p:sp>
        <p:nvSpPr>
          <p:cNvPr id="4" name="TextBox 3">
            <a:extLst>
              <a:ext uri="{FF2B5EF4-FFF2-40B4-BE49-F238E27FC236}">
                <a16:creationId xmlns:a16="http://schemas.microsoft.com/office/drawing/2014/main" id="{D22C4E92-9201-EC89-96C2-85F58828F0CD}"/>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38</a:t>
            </a:r>
          </a:p>
        </p:txBody>
      </p:sp>
    </p:spTree>
    <p:extLst>
      <p:ext uri="{BB962C8B-B14F-4D97-AF65-F5344CB8AC3E}">
        <p14:creationId xmlns:p14="http://schemas.microsoft.com/office/powerpoint/2010/main" val="1700099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obability Distribution – Uniform - From The GENESIS">
            <a:extLst>
              <a:ext uri="{FF2B5EF4-FFF2-40B4-BE49-F238E27FC236}">
                <a16:creationId xmlns:a16="http://schemas.microsoft.com/office/drawing/2014/main" id="{016571A5-537D-2EC7-A1F4-38B066C77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6149" y="1028312"/>
            <a:ext cx="3571052" cy="3268386"/>
          </a:xfrm>
          <a:prstGeom prst="rect">
            <a:avLst/>
          </a:prstGeom>
          <a:noFill/>
          <a:extLst>
            <a:ext uri="{909E8E84-426E-40DD-AFC4-6F175D3DCCD1}">
              <a14:hiddenFill xmlns:a14="http://schemas.microsoft.com/office/drawing/2010/main">
                <a:solidFill>
                  <a:srgbClr val="FFFFFF"/>
                </a:solidFill>
              </a14:hiddenFill>
            </a:ext>
          </a:extLst>
        </p:spPr>
      </p:pic>
      <p:sp>
        <p:nvSpPr>
          <p:cNvPr id="2" name="Pavadinimas 1">
            <a:extLst>
              <a:ext uri="{FF2B5EF4-FFF2-40B4-BE49-F238E27FC236}">
                <a16:creationId xmlns:a16="http://schemas.microsoft.com/office/drawing/2014/main" id="{1B340E8F-A559-D3D3-153E-A0B93AF79A8D}"/>
              </a:ext>
            </a:extLst>
          </p:cNvPr>
          <p:cNvSpPr>
            <a:spLocks noGrp="1"/>
          </p:cNvSpPr>
          <p:nvPr>
            <p:ph type="title"/>
          </p:nvPr>
        </p:nvSpPr>
        <p:spPr>
          <a:xfrm>
            <a:off x="424798" y="533587"/>
            <a:ext cx="9053945" cy="1126868"/>
          </a:xfrm>
        </p:spPr>
        <p:txBody>
          <a:bodyPr/>
          <a:lstStyle/>
          <a:p>
            <a:r>
              <a:rPr lang="lt-LT" dirty="0">
                <a:latin typeface="Times New Roman" panose="02020603050405020304" pitchFamily="18" charset="0"/>
                <a:cs typeface="Times New Roman" panose="02020603050405020304" pitchFamily="18" charset="0"/>
              </a:rPr>
              <a:t>Modelis atsirandantis dėl triukšmo</a:t>
            </a:r>
          </a:p>
        </p:txBody>
      </p:sp>
      <p:sp>
        <p:nvSpPr>
          <p:cNvPr id="3" name="Teksto vietos rezervavimo ženklas 2">
            <a:extLst>
              <a:ext uri="{FF2B5EF4-FFF2-40B4-BE49-F238E27FC236}">
                <a16:creationId xmlns:a16="http://schemas.microsoft.com/office/drawing/2014/main" id="{F13F16B0-561B-1DC1-2646-8639D8781219}"/>
              </a:ext>
            </a:extLst>
          </p:cNvPr>
          <p:cNvSpPr>
            <a:spLocks noGrp="1"/>
          </p:cNvSpPr>
          <p:nvPr>
            <p:ph type="body" sz="quarter" idx="12"/>
          </p:nvPr>
        </p:nvSpPr>
        <p:spPr>
          <a:xfrm>
            <a:off x="424798" y="1775811"/>
            <a:ext cx="7942454" cy="1828801"/>
          </a:xfrm>
        </p:spPr>
        <p:txBody>
          <a:bodyPr>
            <a:normAutofit/>
          </a:bodyPr>
          <a:lstStyle/>
          <a:p>
            <a:pPr algn="just"/>
            <a:r>
              <a:rPr lang="lt-LT" sz="2400" dirty="0">
                <a:solidFill>
                  <a:srgbClr val="000000"/>
                </a:solidFill>
                <a:latin typeface="Times New Roman" panose="02020603050405020304" pitchFamily="18" charset="0"/>
                <a:cs typeface="Times New Roman" panose="02020603050405020304" pitchFamily="18" charset="0"/>
              </a:rPr>
              <a:t>Šiam tyrimui atlikti buvo panaudoti atsitiktinai sugeneruoti duomenys iš normaliojo skirstinio. Matome, kai kaimynų skaičius lygus 2, atsiranda klasteriai. Esant kaimynų skaičiui 30, duomenys panašėja iš tolygiojo skirstinio.</a:t>
            </a:r>
          </a:p>
        </p:txBody>
      </p:sp>
      <p:pic>
        <p:nvPicPr>
          <p:cNvPr id="5" name="Paveikslėlis 4">
            <a:extLst>
              <a:ext uri="{FF2B5EF4-FFF2-40B4-BE49-F238E27FC236}">
                <a16:creationId xmlns:a16="http://schemas.microsoft.com/office/drawing/2014/main" id="{3435E641-5097-30EF-5E70-F040005EE95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4700"/>
                    </a14:imgEffect>
                  </a14:imgLayer>
                </a14:imgProps>
              </a:ext>
            </a:extLst>
          </a:blip>
          <a:srcRect l="1371" t="36634" r="51774" b="43083"/>
          <a:stretch/>
        </p:blipFill>
        <p:spPr>
          <a:xfrm>
            <a:off x="424798" y="3902344"/>
            <a:ext cx="8974841" cy="2353654"/>
          </a:xfrm>
          <a:prstGeom prst="rect">
            <a:avLst/>
          </a:prstGeom>
        </p:spPr>
      </p:pic>
      <p:sp>
        <p:nvSpPr>
          <p:cNvPr id="6" name="Rectangle 1">
            <a:extLst>
              <a:ext uri="{FF2B5EF4-FFF2-40B4-BE49-F238E27FC236}">
                <a16:creationId xmlns:a16="http://schemas.microsoft.com/office/drawing/2014/main" id="{5F31BE69-8D16-F5F0-19FE-57FA5DA39CA7}"/>
              </a:ext>
            </a:extLst>
          </p:cNvPr>
          <p:cNvSpPr>
            <a:spLocks noChangeArrowheads="1"/>
          </p:cNvSpPr>
          <p:nvPr/>
        </p:nvSpPr>
        <p:spPr bwMode="auto">
          <a:xfrm>
            <a:off x="87190" y="6409862"/>
            <a:ext cx="9751142" cy="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Wattenberg</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et al.,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How</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Use</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t-SNE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Effectively</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Distill</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2016. http://doi.org/10.23915/distill.00002 </a:t>
            </a:r>
          </a:p>
        </p:txBody>
      </p:sp>
      <p:sp>
        <p:nvSpPr>
          <p:cNvPr id="7" name="TextBox 6">
            <a:extLst>
              <a:ext uri="{FF2B5EF4-FFF2-40B4-BE49-F238E27FC236}">
                <a16:creationId xmlns:a16="http://schemas.microsoft.com/office/drawing/2014/main" id="{6CE8D143-7B7C-4606-B3B0-98DB728109DE}"/>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39</a:t>
            </a:r>
          </a:p>
        </p:txBody>
      </p:sp>
    </p:spTree>
    <p:extLst>
      <p:ext uri="{BB962C8B-B14F-4D97-AF65-F5344CB8AC3E}">
        <p14:creationId xmlns:p14="http://schemas.microsoft.com/office/powerpoint/2010/main" val="1488874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592" y="530860"/>
            <a:ext cx="9053945" cy="787732"/>
          </a:xfrm>
        </p:spPr>
        <p:txBody>
          <a:bodyPr/>
          <a:lstStyle/>
          <a:p>
            <a:r>
              <a:rPr lang="lt-LT">
                <a:latin typeface="Times New Roman" panose="02020603050405020304" pitchFamily="18" charset="0"/>
                <a:cs typeface="Times New Roman" panose="02020603050405020304" pitchFamily="18" charset="0"/>
              </a:rPr>
              <a:t>Kas jis toks?</a:t>
            </a:r>
            <a:endParaRPr lang="en-US"/>
          </a:p>
        </p:txBody>
      </p:sp>
      <p:sp>
        <p:nvSpPr>
          <p:cNvPr id="3" name="Text Placeholder 2"/>
          <p:cNvSpPr>
            <a:spLocks noGrp="1"/>
          </p:cNvSpPr>
          <p:nvPr>
            <p:ph type="body" sz="quarter" idx="12"/>
          </p:nvPr>
        </p:nvSpPr>
        <p:spPr>
          <a:xfrm>
            <a:off x="937592" y="1535877"/>
            <a:ext cx="10320344" cy="4791263"/>
          </a:xfrm>
        </p:spPr>
        <p:txBody>
          <a:bodyPr>
            <a:normAutofit/>
          </a:bodyPr>
          <a:lstStyle/>
          <a:p>
            <a:pPr marL="285750" lvl="0" indent="-285750" algn="just">
              <a:lnSpc>
                <a:spcPct val="107000"/>
              </a:lnSpc>
              <a:buFont typeface="Arial" panose="020B0604020202020204" pitchFamily="34" charset="0"/>
              <a:buChar char="•"/>
            </a:pP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t-SNE yra 2008 m. pristatytas netiesinis dimensijos </a:t>
            </a:r>
            <a:r>
              <a:rPr lang="lt-LT" sz="22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mažinimo</a:t>
            </a: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ir vizualizavimo metodas, kuris </a:t>
            </a:r>
            <a:r>
              <a:rPr lang="lt-LT" sz="22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mažesnės</a:t>
            </a: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dimensijos </a:t>
            </a:r>
            <a:r>
              <a:rPr lang="lt-LT" sz="22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erdvėje</a:t>
            </a: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siekia </a:t>
            </a:r>
            <a:r>
              <a:rPr lang="lt-LT" sz="22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išsaugoti</a:t>
            </a: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kiekvieno </a:t>
            </a:r>
            <a:r>
              <a:rPr lang="lt-LT" sz="22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taško</a:t>
            </a: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kaimynus (orientuotas į </a:t>
            </a:r>
            <a:r>
              <a:rPr lang="lt-LT" sz="22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vidinės</a:t>
            </a: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lt-LT" sz="22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struktūros</a:t>
            </a: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lt-LT" sz="22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išsaugojima</a:t>
            </a: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lvl="0" indent="-285750" algn="just">
              <a:lnSpc>
                <a:spcPct val="107000"/>
              </a:lnSpc>
              <a:buFont typeface="Arial" panose="020B0604020202020204" pitchFamily="34" charset="0"/>
              <a:buChar char="•"/>
            </a:pPr>
            <a:r>
              <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Algoritmas gali prisitaikyti prie pagrindinių duomenų ir skirtinguose regionuose atlikti skirtingas transformacijas. </a:t>
            </a:r>
          </a:p>
          <a:p>
            <a:pPr marL="285750" lvl="0" indent="-285750" algn="just">
              <a:lnSpc>
                <a:spcPct val="107000"/>
              </a:lnSpc>
              <a:buFont typeface="Arial" panose="020B0604020202020204" pitchFamily="34" charset="0"/>
              <a:buChar char="•"/>
            </a:pPr>
            <a:r>
              <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Jis neįtikėtinai lankstus, universalus ir patikimas algoritmas bei dažnai randantis struktūrą ten, kur kiti matmenų mažinimo algoritmai to padaryti negali.  </a:t>
            </a:r>
          </a:p>
          <a:p>
            <a:pPr marL="285750" lvl="0" indent="-285750" algn="just">
              <a:lnSpc>
                <a:spcPct val="107000"/>
              </a:lnSpc>
              <a:buFont typeface="Arial" panose="020B0604020202020204" pitchFamily="34" charset="0"/>
              <a:buChar char="•"/>
            </a:pPr>
            <a:r>
              <a:rPr lang="lt-LT" sz="22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Gali i</a:t>
            </a:r>
            <a:r>
              <a:rPr lang="lt-LT" sz="2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šsaugoti globalias duomenų struktūras – klasterius, gerai apibrėžtus ir gana tiksliai atskirtus.</a:t>
            </a:r>
          </a:p>
          <a:p>
            <a:pPr marL="285750" lvl="0" indent="-285750" algn="just">
              <a:lnSpc>
                <a:spcPct val="107000"/>
              </a:lnSpc>
              <a:buFont typeface="Arial" panose="020B0604020202020204" pitchFamily="34" charset="0"/>
              <a:buChar char="•"/>
            </a:pPr>
            <a:r>
              <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Remiasi tikimybių pasiskirstymu su atsitiktiniu vaikščiojimu po kaimynystės grafus, kad būtų galima rasti duomenų struktūrą.</a:t>
            </a:r>
            <a:r>
              <a:rPr lang="lt-LT" sz="2200" dirty="0">
                <a:effectLst/>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6471DCC-2CDF-82B7-5F64-1E22154142B9}"/>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3284495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6F7C985-E3C8-0C9C-0946-2D1FA56B4B4F}"/>
              </a:ext>
            </a:extLst>
          </p:cNvPr>
          <p:cNvSpPr>
            <a:spLocks noGrp="1"/>
          </p:cNvSpPr>
          <p:nvPr>
            <p:ph type="title"/>
          </p:nvPr>
        </p:nvSpPr>
        <p:spPr>
          <a:xfrm>
            <a:off x="597569" y="416821"/>
            <a:ext cx="9053945" cy="1126868"/>
          </a:xfrm>
        </p:spPr>
        <p:txBody>
          <a:bodyPr/>
          <a:lstStyle/>
          <a:p>
            <a:r>
              <a:rPr lang="lt-LT" dirty="0">
                <a:latin typeface="Times New Roman" panose="02020603050405020304" pitchFamily="18" charset="0"/>
                <a:cs typeface="Times New Roman" panose="02020603050405020304" pitchFamily="18" charset="0"/>
              </a:rPr>
              <a:t>Atstumai tarp klasterių</a:t>
            </a:r>
          </a:p>
        </p:txBody>
      </p:sp>
      <p:sp>
        <p:nvSpPr>
          <p:cNvPr id="3" name="Teksto vietos rezervavimo ženklas 2">
            <a:extLst>
              <a:ext uri="{FF2B5EF4-FFF2-40B4-BE49-F238E27FC236}">
                <a16:creationId xmlns:a16="http://schemas.microsoft.com/office/drawing/2014/main" id="{34590D4A-3F54-06B0-4F21-8E337E558358}"/>
              </a:ext>
            </a:extLst>
          </p:cNvPr>
          <p:cNvSpPr>
            <a:spLocks noGrp="1"/>
          </p:cNvSpPr>
          <p:nvPr>
            <p:ph type="body" sz="quarter" idx="12"/>
          </p:nvPr>
        </p:nvSpPr>
        <p:spPr>
          <a:xfrm>
            <a:off x="597569" y="1630275"/>
            <a:ext cx="9053945" cy="3597450"/>
          </a:xfrm>
        </p:spPr>
        <p:txBody>
          <a:bodyPr/>
          <a:lstStyle/>
          <a:p>
            <a:endParaRPr lang="lt-LT" dirty="0"/>
          </a:p>
        </p:txBody>
      </p:sp>
      <p:pic>
        <p:nvPicPr>
          <p:cNvPr id="6" name="Paveikslėlis 5">
            <a:extLst>
              <a:ext uri="{FF2B5EF4-FFF2-40B4-BE49-F238E27FC236}">
                <a16:creationId xmlns:a16="http://schemas.microsoft.com/office/drawing/2014/main" id="{DF44A695-F5D5-253B-D1E1-9BD36B86C02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Lst>
          </a:blip>
          <a:srcRect l="13468" t="51470" r="14194" b="20717"/>
          <a:stretch/>
        </p:blipFill>
        <p:spPr>
          <a:xfrm>
            <a:off x="597568" y="1573270"/>
            <a:ext cx="10630870" cy="2299208"/>
          </a:xfrm>
          <a:prstGeom prst="rect">
            <a:avLst/>
          </a:prstGeom>
        </p:spPr>
      </p:pic>
      <p:pic>
        <p:nvPicPr>
          <p:cNvPr id="8" name="Paveikslėlis 7">
            <a:extLst>
              <a:ext uri="{FF2B5EF4-FFF2-40B4-BE49-F238E27FC236}">
                <a16:creationId xmlns:a16="http://schemas.microsoft.com/office/drawing/2014/main" id="{B6FC1C33-3521-072B-C039-A11C3D6D4F7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200000"/>
                    </a14:imgEffect>
                  </a14:imgLayer>
                </a14:imgProps>
              </a:ext>
              <a:ext uri="{28A0092B-C50C-407E-A947-70E740481C1C}">
                <a14:useLocalDpi xmlns:a14="http://schemas.microsoft.com/office/drawing/2010/main"/>
              </a:ext>
            </a:extLst>
          </a:blip>
          <a:srcRect/>
          <a:stretch/>
        </p:blipFill>
        <p:spPr>
          <a:xfrm>
            <a:off x="597568" y="3872478"/>
            <a:ext cx="10630870" cy="2224533"/>
          </a:xfrm>
          <a:prstGeom prst="rect">
            <a:avLst/>
          </a:prstGeom>
        </p:spPr>
      </p:pic>
      <p:sp>
        <p:nvSpPr>
          <p:cNvPr id="4" name="TextBox 3">
            <a:extLst>
              <a:ext uri="{FF2B5EF4-FFF2-40B4-BE49-F238E27FC236}">
                <a16:creationId xmlns:a16="http://schemas.microsoft.com/office/drawing/2014/main" id="{22CAFB52-554C-3A38-773C-36AEA70DEB15}"/>
              </a:ext>
            </a:extLst>
          </p:cNvPr>
          <p:cNvSpPr txBox="1"/>
          <p:nvPr/>
        </p:nvSpPr>
        <p:spPr>
          <a:xfrm>
            <a:off x="666393" y="1168610"/>
            <a:ext cx="9705474" cy="461665"/>
          </a:xfrm>
          <a:prstGeom prst="rect">
            <a:avLst/>
          </a:prstGeom>
          <a:noFill/>
        </p:spPr>
        <p:txBody>
          <a:bodyPr wrap="square" rtlCol="0">
            <a:spAutoFit/>
          </a:bodyPr>
          <a:lstStyle/>
          <a:p>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Nerekomenduojama daryti išvadų remiantis vien atstum</a:t>
            </a:r>
            <a:r>
              <a:rPr lang="lt-LT" sz="2400" dirty="0">
                <a:solidFill>
                  <a:srgbClr val="000000"/>
                </a:solidFill>
                <a:effectLst/>
                <a:latin typeface="Times New Roman" panose="02020603050405020304" pitchFamily="18" charset="0"/>
                <a:cs typeface="Times New Roman" panose="02020603050405020304" pitchFamily="18" charset="0"/>
              </a:rPr>
              <a:t>u tarp klasterių. </a:t>
            </a:r>
            <a:r>
              <a:rPr lang="lt-LT" sz="1800" dirty="0">
                <a:effectLst/>
                <a:latin typeface="Calibri" panose="020F0502020204030204" pitchFamily="34" charset="0"/>
                <a:ea typeface="Calibri" panose="020F0502020204030204" pitchFamily="34" charset="0"/>
              </a:rPr>
              <a:t> </a:t>
            </a:r>
            <a:endParaRPr lang="lt-LT" dirty="0"/>
          </a:p>
        </p:txBody>
      </p:sp>
      <p:sp>
        <p:nvSpPr>
          <p:cNvPr id="9" name="Rectangle 1">
            <a:extLst>
              <a:ext uri="{FF2B5EF4-FFF2-40B4-BE49-F238E27FC236}">
                <a16:creationId xmlns:a16="http://schemas.microsoft.com/office/drawing/2014/main" id="{CC21B699-F1AF-AF50-950C-A50DE204B017}"/>
              </a:ext>
            </a:extLst>
          </p:cNvPr>
          <p:cNvSpPr>
            <a:spLocks noChangeArrowheads="1"/>
          </p:cNvSpPr>
          <p:nvPr/>
        </p:nvSpPr>
        <p:spPr bwMode="auto">
          <a:xfrm>
            <a:off x="643559" y="6318056"/>
            <a:ext cx="9751142" cy="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Wattenberg</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et al.,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How</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Use</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t-SNE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Effectively</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Distill</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2016. http://doi.org/10.23915/distill.00002 </a:t>
            </a:r>
          </a:p>
        </p:txBody>
      </p:sp>
      <p:sp>
        <p:nvSpPr>
          <p:cNvPr id="10" name="TextBox 9">
            <a:extLst>
              <a:ext uri="{FF2B5EF4-FFF2-40B4-BE49-F238E27FC236}">
                <a16:creationId xmlns:a16="http://schemas.microsoft.com/office/drawing/2014/main" id="{DB7D14B7-7E3C-6817-449B-039FB955912C}"/>
              </a:ext>
            </a:extLst>
          </p:cNvPr>
          <p:cNvSpPr txBox="1"/>
          <p:nvPr/>
        </p:nvSpPr>
        <p:spPr>
          <a:xfrm>
            <a:off x="147484" y="1680712"/>
            <a:ext cx="2211092" cy="707886"/>
          </a:xfrm>
          <a:prstGeom prst="rect">
            <a:avLst/>
          </a:prstGeom>
          <a:solidFill>
            <a:schemeClr val="accent6">
              <a:lumMod val="40000"/>
              <a:lumOff val="60000"/>
            </a:schemeClr>
          </a:solidFill>
        </p:spPr>
        <p:txBody>
          <a:bodyPr wrap="square" rtlCol="0">
            <a:spAutoFit/>
          </a:bodyPr>
          <a:lstStyle/>
          <a:p>
            <a:r>
              <a:rPr lang="lt-LT" sz="2000" dirty="0">
                <a:latin typeface="Times New Roman" panose="02020603050405020304" pitchFamily="18" charset="0"/>
                <a:cs typeface="Times New Roman" panose="02020603050405020304" pitchFamily="18" charset="0"/>
              </a:rPr>
              <a:t>Klasteriuose taškų skaičius 50</a:t>
            </a:r>
          </a:p>
        </p:txBody>
      </p:sp>
      <p:sp>
        <p:nvSpPr>
          <p:cNvPr id="11" name="TextBox 10">
            <a:extLst>
              <a:ext uri="{FF2B5EF4-FFF2-40B4-BE49-F238E27FC236}">
                <a16:creationId xmlns:a16="http://schemas.microsoft.com/office/drawing/2014/main" id="{F79AB0E5-953E-8E40-B11F-6121EA39072C}"/>
              </a:ext>
            </a:extLst>
          </p:cNvPr>
          <p:cNvSpPr txBox="1"/>
          <p:nvPr/>
        </p:nvSpPr>
        <p:spPr>
          <a:xfrm>
            <a:off x="147484" y="3872478"/>
            <a:ext cx="2211092" cy="707886"/>
          </a:xfrm>
          <a:prstGeom prst="rect">
            <a:avLst/>
          </a:prstGeom>
          <a:solidFill>
            <a:schemeClr val="accent6">
              <a:lumMod val="40000"/>
              <a:lumOff val="60000"/>
            </a:schemeClr>
          </a:solidFill>
        </p:spPr>
        <p:txBody>
          <a:bodyPr wrap="square" rtlCol="0">
            <a:spAutoFit/>
          </a:bodyPr>
          <a:lstStyle/>
          <a:p>
            <a:r>
              <a:rPr lang="lt-LT" sz="2000" dirty="0">
                <a:latin typeface="Times New Roman" panose="02020603050405020304" pitchFamily="18" charset="0"/>
                <a:cs typeface="Times New Roman" panose="02020603050405020304" pitchFamily="18" charset="0"/>
              </a:rPr>
              <a:t>Klasteriuose taškų skaičius 200</a:t>
            </a:r>
          </a:p>
        </p:txBody>
      </p:sp>
      <p:sp>
        <p:nvSpPr>
          <p:cNvPr id="12" name="TextBox 11">
            <a:extLst>
              <a:ext uri="{FF2B5EF4-FFF2-40B4-BE49-F238E27FC236}">
                <a16:creationId xmlns:a16="http://schemas.microsoft.com/office/drawing/2014/main" id="{5D7AC462-4E2E-316B-FF46-550BC6DA3392}"/>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40</a:t>
            </a:r>
          </a:p>
        </p:txBody>
      </p:sp>
    </p:spTree>
    <p:extLst>
      <p:ext uri="{BB962C8B-B14F-4D97-AF65-F5344CB8AC3E}">
        <p14:creationId xmlns:p14="http://schemas.microsoft.com/office/powerpoint/2010/main" val="2675636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83CE7B2-120C-2CDB-AD9B-DCC00158277B}"/>
              </a:ext>
            </a:extLst>
          </p:cNvPr>
          <p:cNvSpPr>
            <a:spLocks noGrp="1"/>
          </p:cNvSpPr>
          <p:nvPr>
            <p:ph type="title"/>
          </p:nvPr>
        </p:nvSpPr>
        <p:spPr>
          <a:xfrm>
            <a:off x="366250" y="645891"/>
            <a:ext cx="9053945" cy="1126868"/>
          </a:xfrm>
        </p:spPr>
        <p:txBody>
          <a:bodyPr/>
          <a:lstStyle/>
          <a:p>
            <a:r>
              <a:rPr lang="lt-LT" dirty="0">
                <a:latin typeface="Times New Roman" panose="02020603050405020304" pitchFamily="18" charset="0"/>
                <a:cs typeface="Times New Roman" panose="02020603050405020304" pitchFamily="18" charset="0"/>
              </a:rPr>
              <a:t>Klasterių dydžiai</a:t>
            </a:r>
          </a:p>
        </p:txBody>
      </p:sp>
      <p:sp>
        <p:nvSpPr>
          <p:cNvPr id="3" name="Teksto vietos rezervavimo ženklas 2">
            <a:extLst>
              <a:ext uri="{FF2B5EF4-FFF2-40B4-BE49-F238E27FC236}">
                <a16:creationId xmlns:a16="http://schemas.microsoft.com/office/drawing/2014/main" id="{0BA35BA9-0A1C-8321-446D-E86D92FCF83A}"/>
              </a:ext>
            </a:extLst>
          </p:cNvPr>
          <p:cNvSpPr>
            <a:spLocks noGrp="1"/>
          </p:cNvSpPr>
          <p:nvPr>
            <p:ph type="body" sz="quarter" idx="12"/>
          </p:nvPr>
        </p:nvSpPr>
        <p:spPr>
          <a:xfrm>
            <a:off x="366250" y="1963503"/>
            <a:ext cx="9053945" cy="1126868"/>
          </a:xfrm>
        </p:spPr>
        <p:txBody>
          <a:bodyPr>
            <a:normAutofit/>
          </a:bodyPr>
          <a:lstStyle/>
          <a:p>
            <a:pPr algn="just"/>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Šis algoritmas susiaurina plačiai išsibarsčiusius duomenis ir išplečia tankiai supakuotus. t-SNE diagramoje negalima matyti santykinių klasterių dydžių. </a:t>
            </a:r>
          </a:p>
          <a:p>
            <a:endParaRPr lang="lt-LT" dirty="0"/>
          </a:p>
        </p:txBody>
      </p:sp>
      <p:pic>
        <p:nvPicPr>
          <p:cNvPr id="5" name="Paveikslėlis 4">
            <a:extLst>
              <a:ext uri="{FF2B5EF4-FFF2-40B4-BE49-F238E27FC236}">
                <a16:creationId xmlns:a16="http://schemas.microsoft.com/office/drawing/2014/main" id="{2791F712-FB4B-5A60-1635-E66E63F204F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Lst>
          </a:blip>
          <a:srcRect l="14244" t="46165" r="14987" b="24731"/>
          <a:stretch/>
        </p:blipFill>
        <p:spPr>
          <a:xfrm>
            <a:off x="366250" y="3429000"/>
            <a:ext cx="10722532" cy="2480452"/>
          </a:xfrm>
          <a:prstGeom prst="rect">
            <a:avLst/>
          </a:prstGeom>
        </p:spPr>
      </p:pic>
      <p:sp>
        <p:nvSpPr>
          <p:cNvPr id="8" name="Rectangle 1">
            <a:extLst>
              <a:ext uri="{FF2B5EF4-FFF2-40B4-BE49-F238E27FC236}">
                <a16:creationId xmlns:a16="http://schemas.microsoft.com/office/drawing/2014/main" id="{C7A4279D-E48B-540A-E32C-66FC9E2FC747}"/>
              </a:ext>
            </a:extLst>
          </p:cNvPr>
          <p:cNvSpPr>
            <a:spLocks noChangeArrowheads="1"/>
          </p:cNvSpPr>
          <p:nvPr/>
        </p:nvSpPr>
        <p:spPr bwMode="auto">
          <a:xfrm>
            <a:off x="496075" y="6308224"/>
            <a:ext cx="9751142" cy="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Wattenberg</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et al.,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How</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Use</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t-SNE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Effectively</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Distill</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2016. http://doi.org/10.23915/distill.00002 </a:t>
            </a:r>
          </a:p>
        </p:txBody>
      </p:sp>
      <p:sp>
        <p:nvSpPr>
          <p:cNvPr id="9" name="TextBox 8">
            <a:extLst>
              <a:ext uri="{FF2B5EF4-FFF2-40B4-BE49-F238E27FC236}">
                <a16:creationId xmlns:a16="http://schemas.microsoft.com/office/drawing/2014/main" id="{31B54A5E-EA63-DD80-3E7C-28340EDA7BBF}"/>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41</a:t>
            </a:r>
          </a:p>
        </p:txBody>
      </p:sp>
    </p:spTree>
    <p:extLst>
      <p:ext uri="{BB962C8B-B14F-4D97-AF65-F5344CB8AC3E}">
        <p14:creationId xmlns:p14="http://schemas.microsoft.com/office/powerpoint/2010/main" val="3833298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901F41B-AF91-6FF6-6D77-27A8E890E0A3}"/>
              </a:ext>
            </a:extLst>
          </p:cNvPr>
          <p:cNvSpPr>
            <a:spLocks noGrp="1"/>
          </p:cNvSpPr>
          <p:nvPr>
            <p:ph type="title"/>
          </p:nvPr>
        </p:nvSpPr>
        <p:spPr>
          <a:xfrm>
            <a:off x="530941" y="694083"/>
            <a:ext cx="9053945" cy="1126868"/>
          </a:xfrm>
        </p:spPr>
        <p:txBody>
          <a:bodyPr/>
          <a:lstStyle/>
          <a:p>
            <a:r>
              <a:rPr lang="lt-LT" dirty="0">
                <a:latin typeface="Times New Roman" panose="02020603050405020304" pitchFamily="18" charset="0"/>
                <a:cs typeface="Times New Roman" panose="02020603050405020304" pitchFamily="18" charset="0"/>
              </a:rPr>
              <a:t>Matomos formos</a:t>
            </a:r>
          </a:p>
        </p:txBody>
      </p:sp>
      <p:sp>
        <p:nvSpPr>
          <p:cNvPr id="3" name="Teksto vietos rezervavimo ženklas 2">
            <a:extLst>
              <a:ext uri="{FF2B5EF4-FFF2-40B4-BE49-F238E27FC236}">
                <a16:creationId xmlns:a16="http://schemas.microsoft.com/office/drawing/2014/main" id="{8E22B75F-0AE7-5FC2-4D36-85A0AA344593}"/>
              </a:ext>
            </a:extLst>
          </p:cNvPr>
          <p:cNvSpPr>
            <a:spLocks noGrp="1"/>
          </p:cNvSpPr>
          <p:nvPr>
            <p:ph type="body" sz="quarter" idx="12"/>
          </p:nvPr>
        </p:nvSpPr>
        <p:spPr>
          <a:xfrm>
            <a:off x="530940" y="2173574"/>
            <a:ext cx="10746453" cy="1465699"/>
          </a:xfrm>
        </p:spPr>
        <p:txBody>
          <a:bodyPr>
            <a:normAutofit/>
          </a:bodyPr>
          <a:lstStyle/>
          <a:p>
            <a:pPr algn="just"/>
            <a:r>
              <a:rPr lang="lt-LT" sz="2400" dirty="0">
                <a:solidFill>
                  <a:srgbClr val="000000"/>
                </a:solidFill>
                <a:latin typeface="Times New Roman" panose="02020603050405020304" pitchFamily="18" charset="0"/>
                <a:cs typeface="Times New Roman" panose="02020603050405020304" pitchFamily="18" charset="0"/>
              </a:rPr>
              <a:t>Yra duoti duomenys, kuriuose turėtų atsispindėti </a:t>
            </a:r>
            <a:r>
              <a:rPr lang="lt-LT" sz="2400" dirty="0" err="1">
                <a:solidFill>
                  <a:srgbClr val="000000"/>
                </a:solidFill>
                <a:latin typeface="Times New Roman" panose="02020603050405020304" pitchFamily="18" charset="0"/>
                <a:cs typeface="Times New Roman" panose="02020603050405020304" pitchFamily="18" charset="0"/>
              </a:rPr>
              <a:t>elipsoidinė</a:t>
            </a:r>
            <a:r>
              <a:rPr lang="lt-LT" sz="2400" dirty="0">
                <a:solidFill>
                  <a:srgbClr val="000000"/>
                </a:solidFill>
                <a:latin typeface="Times New Roman" panose="02020603050405020304" pitchFamily="18" charset="0"/>
                <a:cs typeface="Times New Roman" panose="02020603050405020304" pitchFamily="18" charset="0"/>
              </a:rPr>
              <a:t> struktūra. Kai kaimynų skaičius 2 ir 5, pagrindinė perteikiama informacija yra klasteriai. Kai kaimynų skaičių padidiname, atsiskleidžia turima </a:t>
            </a:r>
            <a:r>
              <a:rPr lang="lt-LT" sz="2400" dirty="0" err="1">
                <a:solidFill>
                  <a:srgbClr val="000000"/>
                </a:solidFill>
                <a:latin typeface="Times New Roman" panose="02020603050405020304" pitchFamily="18" charset="0"/>
                <a:cs typeface="Times New Roman" panose="02020603050405020304" pitchFamily="18" charset="0"/>
              </a:rPr>
              <a:t>elipsoidinė</a:t>
            </a:r>
            <a:r>
              <a:rPr lang="lt-LT" sz="2400" dirty="0">
                <a:solidFill>
                  <a:srgbClr val="000000"/>
                </a:solidFill>
                <a:latin typeface="Times New Roman" panose="02020603050405020304" pitchFamily="18" charset="0"/>
                <a:cs typeface="Times New Roman" panose="02020603050405020304" pitchFamily="18" charset="0"/>
              </a:rPr>
              <a:t> forma.</a:t>
            </a:r>
          </a:p>
        </p:txBody>
      </p:sp>
      <p:pic>
        <p:nvPicPr>
          <p:cNvPr id="5" name="Paveikslėlis 4">
            <a:extLst>
              <a:ext uri="{FF2B5EF4-FFF2-40B4-BE49-F238E27FC236}">
                <a16:creationId xmlns:a16="http://schemas.microsoft.com/office/drawing/2014/main" id="{F7ABAB2D-E6E9-A2EC-D973-57AABDAF6E5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Lst>
          </a:blip>
          <a:srcRect l="12904" t="45735" r="14032" b="26165"/>
          <a:stretch/>
        </p:blipFill>
        <p:spPr>
          <a:xfrm>
            <a:off x="530939" y="3839077"/>
            <a:ext cx="10746453" cy="2324840"/>
          </a:xfrm>
          <a:prstGeom prst="rect">
            <a:avLst/>
          </a:prstGeom>
        </p:spPr>
      </p:pic>
      <p:sp>
        <p:nvSpPr>
          <p:cNvPr id="6" name="Rectangle 1">
            <a:extLst>
              <a:ext uri="{FF2B5EF4-FFF2-40B4-BE49-F238E27FC236}">
                <a16:creationId xmlns:a16="http://schemas.microsoft.com/office/drawing/2014/main" id="{8D48EAD6-100E-8E83-F20F-167F7CC2B0FA}"/>
              </a:ext>
            </a:extLst>
          </p:cNvPr>
          <p:cNvSpPr>
            <a:spLocks noChangeArrowheads="1"/>
          </p:cNvSpPr>
          <p:nvPr/>
        </p:nvSpPr>
        <p:spPr bwMode="auto">
          <a:xfrm>
            <a:off x="496075" y="6308224"/>
            <a:ext cx="9751142" cy="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Wattenberg</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et al.,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How</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Use</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t-SNE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Effectively</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Distill</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2016. http://doi.org/10.23915/distill.00002 </a:t>
            </a:r>
          </a:p>
        </p:txBody>
      </p:sp>
      <p:sp>
        <p:nvSpPr>
          <p:cNvPr id="7" name="TextBox 6">
            <a:extLst>
              <a:ext uri="{FF2B5EF4-FFF2-40B4-BE49-F238E27FC236}">
                <a16:creationId xmlns:a16="http://schemas.microsoft.com/office/drawing/2014/main" id="{6159B0AD-8E9B-F1FE-B12F-135548B55747}"/>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42</a:t>
            </a:r>
          </a:p>
        </p:txBody>
      </p:sp>
    </p:spTree>
    <p:extLst>
      <p:ext uri="{BB962C8B-B14F-4D97-AF65-F5344CB8AC3E}">
        <p14:creationId xmlns:p14="http://schemas.microsoft.com/office/powerpoint/2010/main" val="2980818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3B6617A-8BB6-DF3F-6F8D-CBF6BC54088B}"/>
              </a:ext>
            </a:extLst>
          </p:cNvPr>
          <p:cNvSpPr>
            <a:spLocks noGrp="1"/>
          </p:cNvSpPr>
          <p:nvPr>
            <p:ph type="title"/>
          </p:nvPr>
        </p:nvSpPr>
        <p:spPr>
          <a:xfrm>
            <a:off x="462116" y="547746"/>
            <a:ext cx="9053945" cy="1126868"/>
          </a:xfrm>
        </p:spPr>
        <p:txBody>
          <a:bodyPr/>
          <a:lstStyle/>
          <a:p>
            <a:r>
              <a:rPr lang="lt-LT" dirty="0">
                <a:latin typeface="Times New Roman" panose="02020603050405020304" pitchFamily="18" charset="0"/>
                <a:cs typeface="Times New Roman" panose="02020603050405020304" pitchFamily="18" charset="0"/>
              </a:rPr>
              <a:t>Matomos formos</a:t>
            </a:r>
            <a:endParaRPr lang="lt-LT" dirty="0"/>
          </a:p>
        </p:txBody>
      </p:sp>
      <p:sp>
        <p:nvSpPr>
          <p:cNvPr id="3" name="Teksto vietos rezervavimo ženklas 2">
            <a:extLst>
              <a:ext uri="{FF2B5EF4-FFF2-40B4-BE49-F238E27FC236}">
                <a16:creationId xmlns:a16="http://schemas.microsoft.com/office/drawing/2014/main" id="{A99865A4-7C79-8EBC-4172-B7B5F290909C}"/>
              </a:ext>
            </a:extLst>
          </p:cNvPr>
          <p:cNvSpPr>
            <a:spLocks noGrp="1"/>
          </p:cNvSpPr>
          <p:nvPr>
            <p:ph type="body" sz="quarter" idx="12"/>
          </p:nvPr>
        </p:nvSpPr>
        <p:spPr>
          <a:xfrm>
            <a:off x="462116" y="1832089"/>
            <a:ext cx="10677832" cy="1754386"/>
          </a:xfrm>
        </p:spPr>
        <p:txBody>
          <a:bodyPr>
            <a:normAutofit/>
          </a:bodyPr>
          <a:lstStyle/>
          <a:p>
            <a:pPr algn="just"/>
            <a:r>
              <a:rPr lang="lt-LT"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a:t>
            </a:r>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et ir geriausiais atvejais pastebimas subtilus iškr</a:t>
            </a:r>
            <a:r>
              <a:rPr lang="lt-LT" sz="2400" dirty="0">
                <a:solidFill>
                  <a:srgbClr val="000000"/>
                </a:solidFill>
                <a:effectLst/>
                <a:latin typeface="Times New Roman" panose="02020603050405020304" pitchFamily="18" charset="0"/>
                <a:cs typeface="Times New Roman" panose="02020603050405020304" pitchFamily="18" charset="0"/>
              </a:rPr>
              <a:t>aipymas (kaimynų skaičius 30): t-SNE diagramoje linijos šiek tiek išlenktos į išorę. Priežastis ta, kad, kaip įprasta, t-SNE linkęs išplėsti tankesnius duomenų regionus. Kadangi klasterių viduriuose yra mažiau tuščios erdvės nei jų galuose, algoritmas juos padidina. </a:t>
            </a:r>
            <a:endParaRPr lang="lt-LT" sz="2400" dirty="0">
              <a:solidFill>
                <a:srgbClr val="000000"/>
              </a:solidFill>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DFCD3C50-3B3D-2BD4-5561-EAB48E5E611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Lst>
          </a:blip>
          <a:srcRect l="13145" t="36635" r="14355" b="36200"/>
          <a:stretch/>
        </p:blipFill>
        <p:spPr>
          <a:xfrm>
            <a:off x="462116" y="3822106"/>
            <a:ext cx="10677832" cy="2250461"/>
          </a:xfrm>
          <a:prstGeom prst="rect">
            <a:avLst/>
          </a:prstGeom>
        </p:spPr>
      </p:pic>
      <p:sp>
        <p:nvSpPr>
          <p:cNvPr id="6" name="Rectangle 1">
            <a:extLst>
              <a:ext uri="{FF2B5EF4-FFF2-40B4-BE49-F238E27FC236}">
                <a16:creationId xmlns:a16="http://schemas.microsoft.com/office/drawing/2014/main" id="{38E15754-2E22-ED86-9018-72AAD61C29A2}"/>
              </a:ext>
            </a:extLst>
          </p:cNvPr>
          <p:cNvSpPr>
            <a:spLocks noChangeArrowheads="1"/>
          </p:cNvSpPr>
          <p:nvPr/>
        </p:nvSpPr>
        <p:spPr bwMode="auto">
          <a:xfrm>
            <a:off x="838200" y="6308198"/>
            <a:ext cx="9751142" cy="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Wattenberg</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et al.,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How</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Use</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t-SNE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Effectively</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Distill</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2016. http://doi.org/10.23915/distill.00002 </a:t>
            </a:r>
          </a:p>
        </p:txBody>
      </p:sp>
      <p:sp>
        <p:nvSpPr>
          <p:cNvPr id="7" name="TextBox 6">
            <a:extLst>
              <a:ext uri="{FF2B5EF4-FFF2-40B4-BE49-F238E27FC236}">
                <a16:creationId xmlns:a16="http://schemas.microsoft.com/office/drawing/2014/main" id="{371355B7-AA26-63C1-7FAD-265BB6E06090}"/>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43</a:t>
            </a:r>
          </a:p>
        </p:txBody>
      </p:sp>
    </p:spTree>
    <p:extLst>
      <p:ext uri="{BB962C8B-B14F-4D97-AF65-F5344CB8AC3E}">
        <p14:creationId xmlns:p14="http://schemas.microsoft.com/office/powerpoint/2010/main" val="1328594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8A5EFF5-C936-ECE6-742A-BCDB51345632}"/>
              </a:ext>
            </a:extLst>
          </p:cNvPr>
          <p:cNvSpPr>
            <a:spLocks noGrp="1"/>
          </p:cNvSpPr>
          <p:nvPr>
            <p:ph type="title"/>
          </p:nvPr>
        </p:nvSpPr>
        <p:spPr>
          <a:xfrm>
            <a:off x="838200" y="490826"/>
            <a:ext cx="9053945" cy="1126868"/>
          </a:xfrm>
        </p:spPr>
        <p:txBody>
          <a:bodyPr/>
          <a:lstStyle/>
          <a:p>
            <a:r>
              <a:rPr lang="lt-LT" dirty="0">
                <a:latin typeface="Times New Roman" panose="02020603050405020304" pitchFamily="18" charset="0"/>
                <a:cs typeface="Times New Roman" panose="02020603050405020304" pitchFamily="18" charset="0"/>
              </a:rPr>
              <a:t>Duomenų struktūra</a:t>
            </a:r>
          </a:p>
        </p:txBody>
      </p:sp>
      <p:sp>
        <p:nvSpPr>
          <p:cNvPr id="3" name="Teksto vietos rezervavimo ženklas 2">
            <a:extLst>
              <a:ext uri="{FF2B5EF4-FFF2-40B4-BE49-F238E27FC236}">
                <a16:creationId xmlns:a16="http://schemas.microsoft.com/office/drawing/2014/main" id="{E8C1CDB6-45EF-D2AE-092C-693F2D66DC19}"/>
              </a:ext>
            </a:extLst>
          </p:cNvPr>
          <p:cNvSpPr>
            <a:spLocks noGrp="1"/>
          </p:cNvSpPr>
          <p:nvPr>
            <p:ph type="body" sz="quarter" idx="12"/>
          </p:nvPr>
        </p:nvSpPr>
        <p:spPr>
          <a:xfrm>
            <a:off x="9582195" y="1703050"/>
            <a:ext cx="1931379" cy="3173750"/>
          </a:xfrm>
        </p:spPr>
        <p:txBody>
          <a:bodyPr>
            <a:normAutofit/>
          </a:bodyPr>
          <a:lstStyle/>
          <a:p>
            <a:pPr algn="just"/>
            <a:r>
              <a:rPr lang="lt-LT" sz="2400" dirty="0">
                <a:solidFill>
                  <a:srgbClr val="000000"/>
                </a:solidFill>
                <a:latin typeface="Times New Roman" panose="02020603050405020304" pitchFamily="18" charset="0"/>
                <a:cs typeface="Times New Roman" panose="02020603050405020304" pitchFamily="18" charset="0"/>
              </a:rPr>
              <a:t>Vaizduojami trimačiai duomenys ir algoritmo gebėjimas juos atvaizduoti mažesnėje dimensijoje.</a:t>
            </a:r>
          </a:p>
        </p:txBody>
      </p:sp>
      <p:pic>
        <p:nvPicPr>
          <p:cNvPr id="6" name="Paveikslėlis 5">
            <a:extLst>
              <a:ext uri="{FF2B5EF4-FFF2-40B4-BE49-F238E27FC236}">
                <a16:creationId xmlns:a16="http://schemas.microsoft.com/office/drawing/2014/main" id="{F6FCF7CF-BCEE-30B7-ADF8-17A584BEC89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200000"/>
                    </a14:imgEffect>
                  </a14:imgLayer>
                </a14:imgProps>
              </a:ext>
            </a:extLst>
          </a:blip>
          <a:srcRect l="50887" t="27670" r="1855" b="29893"/>
          <a:stretch/>
        </p:blipFill>
        <p:spPr>
          <a:xfrm>
            <a:off x="580102" y="1539036"/>
            <a:ext cx="9002093" cy="4547132"/>
          </a:xfrm>
          <a:prstGeom prst="rect">
            <a:avLst/>
          </a:prstGeom>
        </p:spPr>
      </p:pic>
      <p:sp>
        <p:nvSpPr>
          <p:cNvPr id="7" name="Rectangle 1">
            <a:extLst>
              <a:ext uri="{FF2B5EF4-FFF2-40B4-BE49-F238E27FC236}">
                <a16:creationId xmlns:a16="http://schemas.microsoft.com/office/drawing/2014/main" id="{9DF71540-A637-EF89-E2D9-ED3FB3D9B4A5}"/>
              </a:ext>
            </a:extLst>
          </p:cNvPr>
          <p:cNvSpPr>
            <a:spLocks noChangeArrowheads="1"/>
          </p:cNvSpPr>
          <p:nvPr/>
        </p:nvSpPr>
        <p:spPr bwMode="auto">
          <a:xfrm>
            <a:off x="580102" y="6168959"/>
            <a:ext cx="9002093" cy="523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6176"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Wattenberg</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et al.,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How</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Use</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t-SNE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Effectively</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Distill</a:t>
            </a:r>
            <a:r>
              <a:rPr kumimoji="0" lang="lt-LT" altLang="lt-LT"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2016. http://doi.org/10.23915/distill.00002 </a:t>
            </a:r>
          </a:p>
        </p:txBody>
      </p:sp>
      <p:sp>
        <p:nvSpPr>
          <p:cNvPr id="8" name="TextBox 7">
            <a:extLst>
              <a:ext uri="{FF2B5EF4-FFF2-40B4-BE49-F238E27FC236}">
                <a16:creationId xmlns:a16="http://schemas.microsoft.com/office/drawing/2014/main" id="{587DD627-0658-DF5A-517C-3FC1E4132C56}"/>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44</a:t>
            </a:r>
          </a:p>
        </p:txBody>
      </p:sp>
    </p:spTree>
    <p:extLst>
      <p:ext uri="{BB962C8B-B14F-4D97-AF65-F5344CB8AC3E}">
        <p14:creationId xmlns:p14="http://schemas.microsoft.com/office/powerpoint/2010/main" val="14203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479E3DB-54D6-C3EA-314C-661F75BED605}"/>
              </a:ext>
            </a:extLst>
          </p:cNvPr>
          <p:cNvSpPr>
            <a:spLocks noGrp="1"/>
          </p:cNvSpPr>
          <p:nvPr>
            <p:ph type="title"/>
          </p:nvPr>
        </p:nvSpPr>
        <p:spPr/>
        <p:txBody>
          <a:bodyPr/>
          <a:lstStyle/>
          <a:p>
            <a:r>
              <a:rPr lang="lt-LT" dirty="0">
                <a:latin typeface="Times New Roman" panose="02020603050405020304" pitchFamily="18" charset="0"/>
                <a:cs typeface="Times New Roman" panose="02020603050405020304" pitchFamily="18" charset="0"/>
              </a:rPr>
              <a:t>Pastabos</a:t>
            </a:r>
          </a:p>
        </p:txBody>
      </p:sp>
      <p:sp>
        <p:nvSpPr>
          <p:cNvPr id="3" name="Teksto vietos rezervavimo ženklas 2">
            <a:extLst>
              <a:ext uri="{FF2B5EF4-FFF2-40B4-BE49-F238E27FC236}">
                <a16:creationId xmlns:a16="http://schemas.microsoft.com/office/drawing/2014/main" id="{C3AF12B4-280A-CE94-256A-B9FEA21BD6F7}"/>
              </a:ext>
            </a:extLst>
          </p:cNvPr>
          <p:cNvSpPr>
            <a:spLocks noGrp="1"/>
          </p:cNvSpPr>
          <p:nvPr>
            <p:ph type="body" sz="quarter" idx="12"/>
          </p:nvPr>
        </p:nvSpPr>
        <p:spPr/>
        <p:txBody>
          <a:bodyPr/>
          <a:lstStyle/>
          <a:p>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Atstumai tarp klasterių gali keistis, nes globalioji geometrija glaudžiai susijusi su optimaliu kaimynų skaičiumi. O duomenų rinkinyje, kuriame yra daug klasterių su skirtingu elementų skaičiumi, viena reikšmė negali optimizuoti atstumų visiems klasteriams. </a:t>
            </a:r>
          </a:p>
          <a:p>
            <a:endParaRPr lang="lt-LT" dirty="0"/>
          </a:p>
        </p:txBody>
      </p:sp>
      <p:sp>
        <p:nvSpPr>
          <p:cNvPr id="4" name="TextBox 3">
            <a:extLst>
              <a:ext uri="{FF2B5EF4-FFF2-40B4-BE49-F238E27FC236}">
                <a16:creationId xmlns:a16="http://schemas.microsoft.com/office/drawing/2014/main" id="{87F56F42-A68D-6A41-7753-B79F49F4F3AC}"/>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45</a:t>
            </a:r>
          </a:p>
        </p:txBody>
      </p:sp>
    </p:spTree>
    <p:extLst>
      <p:ext uri="{BB962C8B-B14F-4D97-AF65-F5344CB8AC3E}">
        <p14:creationId xmlns:p14="http://schemas.microsoft.com/office/powerpoint/2010/main" val="2181017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vadinimas 3">
            <a:extLst>
              <a:ext uri="{FF2B5EF4-FFF2-40B4-BE49-F238E27FC236}">
                <a16:creationId xmlns:a16="http://schemas.microsoft.com/office/drawing/2014/main" id="{6BCB5FCA-9372-D3C7-40C5-0249B836E45A}"/>
              </a:ext>
            </a:extLst>
          </p:cNvPr>
          <p:cNvSpPr>
            <a:spLocks noGrp="1"/>
          </p:cNvSpPr>
          <p:nvPr>
            <p:ph type="title"/>
          </p:nvPr>
        </p:nvSpPr>
        <p:spPr>
          <a:xfrm>
            <a:off x="481780" y="388189"/>
            <a:ext cx="9053945" cy="1126868"/>
          </a:xfrm>
        </p:spPr>
        <p:txBody>
          <a:bodyPr/>
          <a:lstStyle/>
          <a:p>
            <a:r>
              <a:rPr lang="lt-LT" dirty="0">
                <a:latin typeface="Times New Roman" panose="02020603050405020304" pitchFamily="18" charset="0"/>
                <a:cs typeface="Times New Roman" panose="02020603050405020304" pitchFamily="18" charset="0"/>
              </a:rPr>
              <a:t>Palyginimas su PCA</a:t>
            </a:r>
          </a:p>
        </p:txBody>
      </p:sp>
      <p:sp>
        <p:nvSpPr>
          <p:cNvPr id="5" name="Teksto vietos rezervavimo ženklas 4">
            <a:extLst>
              <a:ext uri="{FF2B5EF4-FFF2-40B4-BE49-F238E27FC236}">
                <a16:creationId xmlns:a16="http://schemas.microsoft.com/office/drawing/2014/main" id="{BF6A2711-C188-8EB7-78A5-4F17EAF502A9}"/>
              </a:ext>
            </a:extLst>
          </p:cNvPr>
          <p:cNvSpPr>
            <a:spLocks noGrp="1"/>
          </p:cNvSpPr>
          <p:nvPr>
            <p:ph type="body" sz="quarter" idx="12"/>
          </p:nvPr>
        </p:nvSpPr>
        <p:spPr/>
        <p:txBody>
          <a:bodyPr/>
          <a:lstStyle/>
          <a:p>
            <a:endParaRPr lang="lt-LT" dirty="0"/>
          </a:p>
        </p:txBody>
      </p:sp>
      <p:graphicFrame>
        <p:nvGraphicFramePr>
          <p:cNvPr id="6" name="Lentelė 5">
            <a:extLst>
              <a:ext uri="{FF2B5EF4-FFF2-40B4-BE49-F238E27FC236}">
                <a16:creationId xmlns:a16="http://schemas.microsoft.com/office/drawing/2014/main" id="{58294B43-63F2-F8B4-2F2D-ED71D68238A2}"/>
              </a:ext>
            </a:extLst>
          </p:cNvPr>
          <p:cNvGraphicFramePr>
            <a:graphicFrameLocks noGrp="1"/>
          </p:cNvGraphicFramePr>
          <p:nvPr>
            <p:extLst>
              <p:ext uri="{D42A27DB-BD31-4B8C-83A1-F6EECF244321}">
                <p14:modId xmlns:p14="http://schemas.microsoft.com/office/powerpoint/2010/main" val="1240870346"/>
              </p:ext>
            </p:extLst>
          </p:nvPr>
        </p:nvGraphicFramePr>
        <p:xfrm>
          <a:off x="481780" y="1515057"/>
          <a:ext cx="10658168" cy="4988929"/>
        </p:xfrm>
        <a:graphic>
          <a:graphicData uri="http://schemas.openxmlformats.org/drawingml/2006/table">
            <a:tbl>
              <a:tblPr firstRow="1" firstCol="1" bandRow="1">
                <a:tableStyleId>{073A0DAA-6AF3-43AB-8588-CEC1D06C72B9}</a:tableStyleId>
              </a:tblPr>
              <a:tblGrid>
                <a:gridCol w="3410509">
                  <a:extLst>
                    <a:ext uri="{9D8B030D-6E8A-4147-A177-3AD203B41FA5}">
                      <a16:colId xmlns:a16="http://schemas.microsoft.com/office/drawing/2014/main" val="2935081314"/>
                    </a:ext>
                  </a:extLst>
                </a:gridCol>
                <a:gridCol w="2840548">
                  <a:extLst>
                    <a:ext uri="{9D8B030D-6E8A-4147-A177-3AD203B41FA5}">
                      <a16:colId xmlns:a16="http://schemas.microsoft.com/office/drawing/2014/main" val="94462974"/>
                    </a:ext>
                  </a:extLst>
                </a:gridCol>
                <a:gridCol w="4407111">
                  <a:extLst>
                    <a:ext uri="{9D8B030D-6E8A-4147-A177-3AD203B41FA5}">
                      <a16:colId xmlns:a16="http://schemas.microsoft.com/office/drawing/2014/main" val="860084755"/>
                    </a:ext>
                  </a:extLst>
                </a:gridCol>
              </a:tblGrid>
              <a:tr h="262542">
                <a:tc>
                  <a:txBody>
                    <a:bodyPr/>
                    <a:lstStyle/>
                    <a:p>
                      <a:pPr marL="447675"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  </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t-SNE </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257175"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PCA </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085029285"/>
                  </a:ext>
                </a:extLst>
              </a:tr>
              <a:tr h="262542">
                <a:tc>
                  <a:txBody>
                    <a:bodyPr/>
                    <a:lstStyle/>
                    <a:p>
                      <a:pPr marL="447675" algn="l" fontAlgn="base">
                        <a:lnSpc>
                          <a:spcPct val="107000"/>
                        </a:lnSpc>
                        <a:spcAft>
                          <a:spcPts val="800"/>
                        </a:spcAft>
                      </a:pPr>
                      <a:r>
                        <a:rPr lang="lt-LT" sz="2400" dirty="0">
                          <a:effectLst/>
                          <a:latin typeface="Times New Roman" panose="02020603050405020304" pitchFamily="18" charset="0"/>
                          <a:cs typeface="Times New Roman" panose="02020603050405020304" pitchFamily="18" charset="0"/>
                        </a:rPr>
                        <a:t>Metodas </a:t>
                      </a:r>
                      <a:endParaRPr lang="lt-LT"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Stochastinis </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Deterministinis - visada grąžins tą patį atsakymą su vienodomis parametrų reikšmėmis</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60159313"/>
                  </a:ext>
                </a:extLst>
              </a:tr>
              <a:tr h="976485">
                <a:tc>
                  <a:txBody>
                    <a:bodyPr/>
                    <a:lstStyle/>
                    <a:p>
                      <a:pPr marL="447675" algn="l" fontAlgn="base">
                        <a:lnSpc>
                          <a:spcPct val="107000"/>
                        </a:lnSpc>
                        <a:spcAft>
                          <a:spcPts val="800"/>
                        </a:spcAft>
                      </a:pPr>
                      <a:r>
                        <a:rPr lang="lt-LT" sz="2400" dirty="0">
                          <a:effectLst/>
                          <a:latin typeface="Times New Roman" panose="02020603050405020304" pitchFamily="18" charset="0"/>
                          <a:cs typeface="Times New Roman" panose="02020603050405020304" pitchFamily="18" charset="0"/>
                        </a:rPr>
                        <a:t>Išsaugota globali struktūra </a:t>
                      </a:r>
                      <a:endParaRPr lang="lt-LT"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fontAlgn="base">
                        <a:lnSpc>
                          <a:spcPct val="107000"/>
                        </a:lnSpc>
                        <a:spcAft>
                          <a:spcPts val="800"/>
                        </a:spcAft>
                      </a:pPr>
                      <a:r>
                        <a:rPr lang="lt-LT" sz="2400" dirty="0">
                          <a:effectLst/>
                          <a:latin typeface="Times New Roman" panose="02020603050405020304" pitchFamily="18" charset="0"/>
                          <a:cs typeface="Times New Roman" panose="02020603050405020304" pitchFamily="18" charset="0"/>
                        </a:rPr>
                        <a:t>Siekia išsaugoti lokalią struktūrą </a:t>
                      </a:r>
                      <a:endParaRPr lang="lt-LT"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fontAlgn="base">
                        <a:lnSpc>
                          <a:spcPct val="107000"/>
                        </a:lnSpc>
                        <a:spcAft>
                          <a:spcPts val="800"/>
                        </a:spcAft>
                      </a:pPr>
                      <a:r>
                        <a:rPr lang="lt-LT" sz="2400" dirty="0">
                          <a:effectLst/>
                          <a:latin typeface="Times New Roman" panose="02020603050405020304" pitchFamily="18" charset="0"/>
                          <a:cs typeface="Times New Roman" panose="02020603050405020304" pitchFamily="18" charset="0"/>
                        </a:rPr>
                        <a:t>Taip </a:t>
                      </a:r>
                      <a:endParaRPr lang="lt-LT"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22070716"/>
                  </a:ext>
                </a:extLst>
              </a:tr>
              <a:tr h="729258">
                <a:tc>
                  <a:txBody>
                    <a:bodyPr/>
                    <a:lstStyle/>
                    <a:p>
                      <a:pPr marL="447675" algn="l" fontAlgn="base">
                        <a:lnSpc>
                          <a:spcPct val="107000"/>
                        </a:lnSpc>
                        <a:spcAft>
                          <a:spcPts val="800"/>
                        </a:spcAft>
                      </a:pPr>
                      <a:r>
                        <a:rPr lang="lt-LT" sz="2400" dirty="0">
                          <a:effectLst/>
                          <a:latin typeface="Times New Roman" panose="02020603050405020304" pitchFamily="18" charset="0"/>
                          <a:cs typeface="Times New Roman" panose="02020603050405020304" pitchFamily="18" charset="0"/>
                        </a:rPr>
                        <a:t>Pritaikymas naujiems duomenims </a:t>
                      </a:r>
                      <a:endParaRPr lang="lt-LT"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fontAlgn="base">
                        <a:lnSpc>
                          <a:spcPct val="107000"/>
                        </a:lnSpc>
                        <a:spcAft>
                          <a:spcPts val="800"/>
                        </a:spcAft>
                      </a:pPr>
                      <a:r>
                        <a:rPr lang="lt-LT" sz="2400" dirty="0">
                          <a:effectLst/>
                          <a:latin typeface="Times New Roman" panose="02020603050405020304" pitchFamily="18" charset="0"/>
                          <a:cs typeface="Times New Roman" panose="02020603050405020304" pitchFamily="18" charset="0"/>
                        </a:rPr>
                        <a:t>Ne</a:t>
                      </a:r>
                      <a:endParaRPr lang="lt-LT"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Taip </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98893059"/>
                  </a:ext>
                </a:extLst>
              </a:tr>
              <a:tr h="482028">
                <a:tc>
                  <a:txBody>
                    <a:bodyPr/>
                    <a:lstStyle/>
                    <a:p>
                      <a:pPr marL="447675" algn="l"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Trūkstamos reikšmės </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Netinka </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Netinka, nebent tikimybinis pca </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26413240"/>
                  </a:ext>
                </a:extLst>
              </a:tr>
              <a:tr h="262542">
                <a:tc>
                  <a:txBody>
                    <a:bodyPr/>
                    <a:lstStyle/>
                    <a:p>
                      <a:pPr marL="447675" algn="l"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Greitis </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Lėtas </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fontAlgn="base">
                        <a:lnSpc>
                          <a:spcPct val="107000"/>
                        </a:lnSpc>
                        <a:spcAft>
                          <a:spcPts val="800"/>
                        </a:spcAft>
                      </a:pPr>
                      <a:r>
                        <a:rPr lang="lt-LT" sz="2400">
                          <a:effectLst/>
                          <a:latin typeface="Times New Roman" panose="02020603050405020304" pitchFamily="18" charset="0"/>
                          <a:cs typeface="Times New Roman" panose="02020603050405020304" pitchFamily="18" charset="0"/>
                        </a:rPr>
                        <a:t>Greitas </a:t>
                      </a:r>
                      <a:endParaRPr lang="lt-LT"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03105794"/>
                  </a:ext>
                </a:extLst>
              </a:tr>
              <a:tr h="622051">
                <a:tc>
                  <a:txBody>
                    <a:bodyPr/>
                    <a:lstStyle/>
                    <a:p>
                      <a:pPr marL="447675" algn="l" fontAlgn="base">
                        <a:lnSpc>
                          <a:spcPct val="107000"/>
                        </a:lnSpc>
                        <a:spcAft>
                          <a:spcPts val="800"/>
                        </a:spcAft>
                      </a:pPr>
                      <a:r>
                        <a:rPr lang="lt-LT" sz="2400" dirty="0">
                          <a:effectLst/>
                          <a:latin typeface="Times New Roman" panose="02020603050405020304" pitchFamily="18" charset="0"/>
                          <a:cs typeface="Times New Roman" panose="02020603050405020304" pitchFamily="18" charset="0"/>
                        </a:rPr>
                        <a:t>Netiesiniai sąryšiai </a:t>
                      </a:r>
                      <a:endParaRPr lang="lt-LT"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algn="l" fontAlgn="base">
                        <a:lnSpc>
                          <a:spcPct val="107000"/>
                        </a:lnSpc>
                        <a:spcAft>
                          <a:spcPts val="800"/>
                        </a:spcAft>
                      </a:pPr>
                      <a:r>
                        <a:rPr lang="lt-LT" sz="2400" dirty="0">
                          <a:effectLst/>
                          <a:latin typeface="Times New Roman" panose="02020603050405020304" pitchFamily="18" charset="0"/>
                          <a:cs typeface="Times New Roman" panose="02020603050405020304" pitchFamily="18" charset="0"/>
                        </a:rPr>
                        <a:t>Atvaizduoja </a:t>
                      </a:r>
                      <a:endParaRPr lang="lt-LT"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447675" algn="l" fontAlgn="base">
                        <a:lnSpc>
                          <a:spcPct val="107000"/>
                        </a:lnSpc>
                        <a:spcAft>
                          <a:spcPts val="800"/>
                        </a:spcAft>
                      </a:pPr>
                      <a:r>
                        <a:rPr lang="lt-LT" sz="2400" dirty="0">
                          <a:effectLst/>
                          <a:latin typeface="Times New Roman" panose="02020603050405020304" pitchFamily="18" charset="0"/>
                          <a:cs typeface="Times New Roman" panose="02020603050405020304" pitchFamily="18" charset="0"/>
                        </a:rPr>
                        <a:t>Nepagauna </a:t>
                      </a:r>
                    </a:p>
                  </a:txBody>
                  <a:tcPr marL="0" marR="0" marT="0" marB="0" anchor="ctr"/>
                </a:tc>
                <a:extLst>
                  <a:ext uri="{0D108BD9-81ED-4DB2-BD59-A6C34878D82A}">
                    <a16:rowId xmlns:a16="http://schemas.microsoft.com/office/drawing/2014/main" val="1386467032"/>
                  </a:ext>
                </a:extLst>
              </a:tr>
            </a:tbl>
          </a:graphicData>
        </a:graphic>
      </p:graphicFrame>
      <p:sp>
        <p:nvSpPr>
          <p:cNvPr id="7" name="TextBox 6">
            <a:extLst>
              <a:ext uri="{FF2B5EF4-FFF2-40B4-BE49-F238E27FC236}">
                <a16:creationId xmlns:a16="http://schemas.microsoft.com/office/drawing/2014/main" id="{A81EECA9-DC29-AE21-A230-71E265E531BD}"/>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46</a:t>
            </a:r>
          </a:p>
        </p:txBody>
      </p:sp>
    </p:spTree>
    <p:extLst>
      <p:ext uri="{BB962C8B-B14F-4D97-AF65-F5344CB8AC3E}">
        <p14:creationId xmlns:p14="http://schemas.microsoft.com/office/powerpoint/2010/main" val="121073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7099047-3311-9AB2-0485-1466F1D31FAD}"/>
              </a:ext>
            </a:extLst>
          </p:cNvPr>
          <p:cNvSpPr>
            <a:spLocks noGrp="1"/>
          </p:cNvSpPr>
          <p:nvPr>
            <p:ph type="title"/>
          </p:nvPr>
        </p:nvSpPr>
        <p:spPr>
          <a:xfrm>
            <a:off x="838199" y="748145"/>
            <a:ext cx="9053945" cy="1126868"/>
          </a:xfrm>
        </p:spPr>
        <p:txBody>
          <a:bodyPr/>
          <a:lstStyle/>
          <a:p>
            <a:r>
              <a:rPr lang="lt-LT" dirty="0">
                <a:latin typeface="Times New Roman" panose="02020603050405020304" pitchFamily="18" charset="0"/>
                <a:cs typeface="Times New Roman" panose="02020603050405020304" pitchFamily="18" charset="0"/>
              </a:rPr>
              <a:t>Palyginimas su PCA</a:t>
            </a:r>
          </a:p>
        </p:txBody>
      </p:sp>
      <p:sp>
        <p:nvSpPr>
          <p:cNvPr id="3" name="Teksto vietos rezervavimo ženklas 2">
            <a:extLst>
              <a:ext uri="{FF2B5EF4-FFF2-40B4-BE49-F238E27FC236}">
                <a16:creationId xmlns:a16="http://schemas.microsoft.com/office/drawing/2014/main" id="{1997CAAF-1674-9AB3-A2D2-C2D292545A78}"/>
              </a:ext>
            </a:extLst>
          </p:cNvPr>
          <p:cNvSpPr>
            <a:spLocks noGrp="1"/>
          </p:cNvSpPr>
          <p:nvPr>
            <p:ph type="body" sz="quarter" idx="12"/>
          </p:nvPr>
        </p:nvSpPr>
        <p:spPr>
          <a:xfrm>
            <a:off x="838199" y="2050287"/>
            <a:ext cx="10183763" cy="4380009"/>
          </a:xfrm>
        </p:spPr>
        <p:txBody>
          <a:bodyPr>
            <a:normAutofit/>
          </a:bodyPr>
          <a:lstStyle/>
          <a:p>
            <a:pPr marL="342900" indent="-342900" algn="just">
              <a:lnSpc>
                <a:spcPct val="107000"/>
              </a:lnSpc>
              <a:spcAft>
                <a:spcPts val="800"/>
              </a:spcAft>
              <a:buFont typeface="Arial" panose="020B0604020202020204" pitchFamily="34" charset="0"/>
              <a:buChar char="•"/>
            </a:pPr>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t-SNE yra iteracinis metodas, todėl, kitaip nei PCA, jo negalima taikyti kitam duomenų rinkiniui. PCA duomenims mažinti naudoja globalią kovariacijos matricą. Šią matricą galima gauti ir taikyti naujam duomenų rinkiniui. Tai naudinga, kai reikia pabandyti sumažinti požymių sąrašą ir dar kartą panaudoti matricą, sukurtą iš mokymo duomenų. Šis procesas nepavyks su t – SNE: papildomų duomenų į projekciją negalima lengvai įtraukti iš naujo neperskaičiavus. </a:t>
            </a:r>
          </a:p>
          <a:p>
            <a:pPr marL="342900" indent="-342900" algn="just">
              <a:lnSpc>
                <a:spcPct val="107000"/>
              </a:lnSpc>
              <a:spcAft>
                <a:spcPts val="800"/>
              </a:spcAft>
              <a:buFont typeface="Arial" panose="020B0604020202020204" pitchFamily="34" charset="0"/>
              <a:buChar char="•"/>
            </a:pPr>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PCA tikslas padengti kuo daugiau dispersijos, o </a:t>
            </a:r>
            <a:r>
              <a:rPr lang="lt-LT" sz="2400" dirty="0">
                <a:solidFill>
                  <a:srgbClr val="000000"/>
                </a:solidFill>
                <a:effectLst/>
                <a:latin typeface="Times New Roman" panose="02020603050405020304" pitchFamily="18" charset="0"/>
                <a:cs typeface="Times New Roman" panose="02020603050405020304" pitchFamily="18" charset="0"/>
              </a:rPr>
              <a:t>t - SNE išlaikyti kuo panašesnius ryšius tarp kaimynų</a:t>
            </a:r>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lt-LT" sz="2400" dirty="0">
              <a:solidFill>
                <a:srgbClr val="0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0F3248B-778C-9FA7-8213-A176BD7F7919}"/>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47</a:t>
            </a:r>
          </a:p>
        </p:txBody>
      </p:sp>
    </p:spTree>
    <p:extLst>
      <p:ext uri="{BB962C8B-B14F-4D97-AF65-F5344CB8AC3E}">
        <p14:creationId xmlns:p14="http://schemas.microsoft.com/office/powerpoint/2010/main" val="3543977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6720E35-7551-F477-15B0-949636F17CFA}"/>
              </a:ext>
            </a:extLst>
          </p:cNvPr>
          <p:cNvSpPr>
            <a:spLocks noGrp="1"/>
          </p:cNvSpPr>
          <p:nvPr>
            <p:ph type="title"/>
          </p:nvPr>
        </p:nvSpPr>
        <p:spPr>
          <a:xfrm>
            <a:off x="838200" y="577242"/>
            <a:ext cx="9053945" cy="1126868"/>
          </a:xfrm>
        </p:spPr>
        <p:txBody>
          <a:bodyPr/>
          <a:lstStyle/>
          <a:p>
            <a:r>
              <a:rPr lang="lt-LT" dirty="0">
                <a:latin typeface="Times New Roman" panose="02020603050405020304" pitchFamily="18" charset="0"/>
                <a:cs typeface="Times New Roman" panose="02020603050405020304" pitchFamily="18" charset="0"/>
              </a:rPr>
              <a:t>Algoritmo panaudojimas</a:t>
            </a:r>
          </a:p>
        </p:txBody>
      </p:sp>
      <p:sp>
        <p:nvSpPr>
          <p:cNvPr id="3" name="Teksto vietos rezervavimo ženklas 2">
            <a:extLst>
              <a:ext uri="{FF2B5EF4-FFF2-40B4-BE49-F238E27FC236}">
                <a16:creationId xmlns:a16="http://schemas.microsoft.com/office/drawing/2014/main" id="{B4555AF3-AA38-C1CD-173C-7176D12FF182}"/>
              </a:ext>
            </a:extLst>
          </p:cNvPr>
          <p:cNvSpPr>
            <a:spLocks noGrp="1"/>
          </p:cNvSpPr>
          <p:nvPr>
            <p:ph type="body" sz="quarter" idx="12"/>
          </p:nvPr>
        </p:nvSpPr>
        <p:spPr>
          <a:xfrm>
            <a:off x="838200" y="1956619"/>
            <a:ext cx="10291916" cy="4153236"/>
          </a:xfrm>
        </p:spPr>
        <p:txBody>
          <a:bodyPr>
            <a:normAutofit/>
          </a:bodyPr>
          <a:lstStyle/>
          <a:p>
            <a:pPr marL="342900" indent="-342900" algn="just">
              <a:buFont typeface="Arial" panose="020B0604020202020204" pitchFamily="34" charset="0"/>
              <a:buChar char="•"/>
            </a:pPr>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Naudojamas dirbant su </a:t>
            </a:r>
            <a:r>
              <a:rPr lang="lt-LT"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konvoliuciniais</a:t>
            </a:r>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tinklais.</a:t>
            </a:r>
          </a:p>
          <a:p>
            <a:pPr marL="342900" indent="-342900" algn="just">
              <a:buFont typeface="Arial" panose="020B0604020202020204" pitchFamily="34" charset="0"/>
              <a:buChar char="•"/>
            </a:pPr>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Nors t-</a:t>
            </a:r>
            <a:r>
              <a:rPr lang="lt-LT" sz="2400" dirty="0">
                <a:solidFill>
                  <a:srgbClr val="000000"/>
                </a:solidFill>
                <a:effectLst/>
                <a:latin typeface="Times New Roman" panose="02020603050405020304" pitchFamily="18" charset="0"/>
                <a:cs typeface="Times New Roman" panose="02020603050405020304" pitchFamily="18" charset="0"/>
              </a:rPr>
              <a:t>SNE kūrėjas paminėjo jo naudojimo atvejus tokiose srityse kaip klimato tyrimai, kompiuterių saugumas, </a:t>
            </a:r>
            <a:r>
              <a:rPr lang="lt-LT" sz="2400" dirty="0" err="1">
                <a:solidFill>
                  <a:srgbClr val="000000"/>
                </a:solidFill>
                <a:effectLst/>
                <a:latin typeface="Times New Roman" panose="02020603050405020304" pitchFamily="18" charset="0"/>
                <a:cs typeface="Times New Roman" panose="02020603050405020304" pitchFamily="18" charset="0"/>
              </a:rPr>
              <a:t>bioinformatika</a:t>
            </a:r>
            <a:r>
              <a:rPr lang="lt-LT" sz="2400" dirty="0">
                <a:solidFill>
                  <a:srgbClr val="000000"/>
                </a:solidFill>
                <a:effectLst/>
                <a:latin typeface="Times New Roman" panose="02020603050405020304" pitchFamily="18" charset="0"/>
                <a:cs typeface="Times New Roman" panose="02020603050405020304" pitchFamily="18" charset="0"/>
              </a:rPr>
              <a:t>, vėžio tyrimai ir t. t.. Pritaikius šį metodą, jo rezultatus galime naudoti įvairiuose prižiūrimo modeliavimo procesuose. </a:t>
            </a:r>
            <a:endParaRPr lang="lt-LT"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fontAlgn="base">
              <a:buFont typeface="Arial" panose="020B0604020202020204" pitchFamily="34" charset="0"/>
              <a:buChar char="•"/>
            </a:pP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Jis plačiai taikomas vaizdų apdorojimo, </a:t>
            </a:r>
            <a:r>
              <a:rPr lang="lt-LT"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genominių</a:t>
            </a: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duomenų ir kalbos apdorojimo srityse. Jis buvo panaudotas smegenų ir širdies skenavimo analizei pagerinti. </a:t>
            </a:r>
          </a:p>
          <a:p>
            <a:endParaRPr lang="lt-LT" sz="1800" b="1" dirty="0">
              <a:solidFill>
                <a:srgbClr val="000000"/>
              </a:solidFill>
              <a:effectLst/>
              <a:latin typeface="Calibri" panose="020F0502020204030204" pitchFamily="34" charset="0"/>
              <a:ea typeface="Calibri" panose="020F0502020204030204" pitchFamily="34" charset="0"/>
            </a:endParaRPr>
          </a:p>
          <a:p>
            <a:endParaRPr lang="lt-LT" dirty="0"/>
          </a:p>
        </p:txBody>
      </p:sp>
      <p:sp>
        <p:nvSpPr>
          <p:cNvPr id="4" name="TextBox 3">
            <a:extLst>
              <a:ext uri="{FF2B5EF4-FFF2-40B4-BE49-F238E27FC236}">
                <a16:creationId xmlns:a16="http://schemas.microsoft.com/office/drawing/2014/main" id="{2D1D3A3E-07F6-6FDF-1CDD-E72F6ECED43B}"/>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48</a:t>
            </a:r>
          </a:p>
        </p:txBody>
      </p:sp>
    </p:spTree>
    <p:extLst>
      <p:ext uri="{BB962C8B-B14F-4D97-AF65-F5344CB8AC3E}">
        <p14:creationId xmlns:p14="http://schemas.microsoft.com/office/powerpoint/2010/main" val="2108688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D4F6B12-621C-641E-2C33-9154E1603985}"/>
              </a:ext>
            </a:extLst>
          </p:cNvPr>
          <p:cNvSpPr>
            <a:spLocks noGrp="1"/>
          </p:cNvSpPr>
          <p:nvPr>
            <p:ph type="title"/>
          </p:nvPr>
        </p:nvSpPr>
        <p:spPr>
          <a:xfrm>
            <a:off x="838199" y="508416"/>
            <a:ext cx="9053945" cy="1126868"/>
          </a:xfrm>
        </p:spPr>
        <p:txBody>
          <a:bodyPr/>
          <a:lstStyle/>
          <a:p>
            <a:r>
              <a:rPr lang="lt-LT" dirty="0">
                <a:latin typeface="Times New Roman" panose="02020603050405020304" pitchFamily="18" charset="0"/>
                <a:cs typeface="Times New Roman" panose="02020603050405020304" pitchFamily="18" charset="0"/>
              </a:rPr>
              <a:t>Algoritmo panaudojimas</a:t>
            </a:r>
            <a:endParaRPr lang="lt-LT" dirty="0"/>
          </a:p>
        </p:txBody>
      </p:sp>
      <p:sp>
        <p:nvSpPr>
          <p:cNvPr id="3" name="Teksto vietos rezervavimo ženklas 2">
            <a:extLst>
              <a:ext uri="{FF2B5EF4-FFF2-40B4-BE49-F238E27FC236}">
                <a16:creationId xmlns:a16="http://schemas.microsoft.com/office/drawing/2014/main" id="{40842AB8-7833-43E6-EDB1-D6000075F9A5}"/>
              </a:ext>
            </a:extLst>
          </p:cNvPr>
          <p:cNvSpPr>
            <a:spLocks noGrp="1"/>
          </p:cNvSpPr>
          <p:nvPr>
            <p:ph type="body" sz="quarter" idx="12"/>
          </p:nvPr>
        </p:nvSpPr>
        <p:spPr>
          <a:xfrm>
            <a:off x="838200" y="1474840"/>
            <a:ext cx="10016613" cy="4635016"/>
          </a:xfrm>
        </p:spPr>
        <p:txBody>
          <a:bodyPr>
            <a:normAutofit/>
          </a:bodyPr>
          <a:lstStyle/>
          <a:p>
            <a:pPr algn="just" fontAlgn="base"/>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Šis algoritmas nelabai tinka klasifikavimui</a:t>
            </a: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tačia</a:t>
            </a:r>
            <a:r>
              <a:rPr lang="lt-LT"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 </a:t>
            </a: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 išvestį galima naudoti kaip kitų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klasifikavimo</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algoritmų įvesties požymį.</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Vienas detalesnis bandymas - veido atpažinimas pagal Japonijos moterų veido išraiškos duomenų bazę (JAFFE) naudojant t-SNE ir AdaBoostM2. Eksperimentų rezultatai parodė, kad naudota kombinacija, pasiekė geresnių rezultatų, palyginti su tradiciniais algoritmais, tokiais kaip PCA, LLE ir SNE. </a:t>
            </a:r>
            <a:endPar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endPar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endPar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4" name="Lentelė 4">
            <a:extLst>
              <a:ext uri="{FF2B5EF4-FFF2-40B4-BE49-F238E27FC236}">
                <a16:creationId xmlns:a16="http://schemas.microsoft.com/office/drawing/2014/main" id="{11C6DE10-2891-29C1-B796-333984284769}"/>
              </a:ext>
            </a:extLst>
          </p:cNvPr>
          <p:cNvGraphicFramePr>
            <a:graphicFrameLocks noGrp="1"/>
          </p:cNvGraphicFramePr>
          <p:nvPr>
            <p:extLst>
              <p:ext uri="{D42A27DB-BD31-4B8C-83A1-F6EECF244321}">
                <p14:modId xmlns:p14="http://schemas.microsoft.com/office/powerpoint/2010/main" val="3776400108"/>
              </p:ext>
            </p:extLst>
          </p:nvPr>
        </p:nvGraphicFramePr>
        <p:xfrm>
          <a:off x="934065" y="3792348"/>
          <a:ext cx="9920749" cy="1645920"/>
        </p:xfrm>
        <a:graphic>
          <a:graphicData uri="http://schemas.openxmlformats.org/drawingml/2006/table">
            <a:tbl>
              <a:tblPr firstRow="1" bandRow="1">
                <a:tableStyleId>{073A0DAA-6AF3-43AB-8588-CEC1D06C72B9}</a:tableStyleId>
              </a:tblPr>
              <a:tblGrid>
                <a:gridCol w="4661684">
                  <a:extLst>
                    <a:ext uri="{9D8B030D-6E8A-4147-A177-3AD203B41FA5}">
                      <a16:colId xmlns:a16="http://schemas.microsoft.com/office/drawing/2014/main" val="886172471"/>
                    </a:ext>
                  </a:extLst>
                </a:gridCol>
                <a:gridCol w="1313366">
                  <a:extLst>
                    <a:ext uri="{9D8B030D-6E8A-4147-A177-3AD203B41FA5}">
                      <a16:colId xmlns:a16="http://schemas.microsoft.com/office/drawing/2014/main" val="2404709250"/>
                    </a:ext>
                  </a:extLst>
                </a:gridCol>
                <a:gridCol w="1315233">
                  <a:extLst>
                    <a:ext uri="{9D8B030D-6E8A-4147-A177-3AD203B41FA5}">
                      <a16:colId xmlns:a16="http://schemas.microsoft.com/office/drawing/2014/main" val="3137444793"/>
                    </a:ext>
                  </a:extLst>
                </a:gridCol>
                <a:gridCol w="1315233">
                  <a:extLst>
                    <a:ext uri="{9D8B030D-6E8A-4147-A177-3AD203B41FA5}">
                      <a16:colId xmlns:a16="http://schemas.microsoft.com/office/drawing/2014/main" val="2483650120"/>
                    </a:ext>
                  </a:extLst>
                </a:gridCol>
                <a:gridCol w="1315233">
                  <a:extLst>
                    <a:ext uri="{9D8B030D-6E8A-4147-A177-3AD203B41FA5}">
                      <a16:colId xmlns:a16="http://schemas.microsoft.com/office/drawing/2014/main" val="2262991080"/>
                    </a:ext>
                  </a:extLst>
                </a:gridCol>
              </a:tblGrid>
              <a:tr h="370840">
                <a:tc>
                  <a:txBody>
                    <a:bodyPr/>
                    <a:lstStyle/>
                    <a:p>
                      <a:r>
                        <a:rPr lang="lt-LT" sz="2400" dirty="0">
                          <a:latin typeface="Times New Roman" panose="02020603050405020304" pitchFamily="18" charset="0"/>
                          <a:cs typeface="Times New Roman" panose="02020603050405020304" pitchFamily="18" charset="0"/>
                        </a:rPr>
                        <a:t>Dimensijos mažinimo algoritmas</a:t>
                      </a:r>
                    </a:p>
                  </a:txBody>
                  <a:tcPr/>
                </a:tc>
                <a:tc>
                  <a:txBody>
                    <a:bodyPr/>
                    <a:lstStyle/>
                    <a:p>
                      <a:r>
                        <a:rPr lang="lt-LT" sz="2400" dirty="0">
                          <a:latin typeface="Times New Roman" panose="02020603050405020304" pitchFamily="18" charset="0"/>
                          <a:cs typeface="Times New Roman" panose="02020603050405020304" pitchFamily="18" charset="0"/>
                        </a:rPr>
                        <a:t>PCA</a:t>
                      </a:r>
                    </a:p>
                  </a:txBody>
                  <a:tcPr/>
                </a:tc>
                <a:tc>
                  <a:txBody>
                    <a:bodyPr/>
                    <a:lstStyle/>
                    <a:p>
                      <a:r>
                        <a:rPr lang="lt-LT" sz="2400" dirty="0">
                          <a:latin typeface="Times New Roman" panose="02020603050405020304" pitchFamily="18" charset="0"/>
                          <a:cs typeface="Times New Roman" panose="02020603050405020304" pitchFamily="18" charset="0"/>
                        </a:rPr>
                        <a:t>LLE</a:t>
                      </a:r>
                    </a:p>
                  </a:txBody>
                  <a:tcPr/>
                </a:tc>
                <a:tc>
                  <a:txBody>
                    <a:bodyPr/>
                    <a:lstStyle/>
                    <a:p>
                      <a:r>
                        <a:rPr lang="lt-LT" sz="2400" dirty="0">
                          <a:latin typeface="Times New Roman" panose="02020603050405020304" pitchFamily="18" charset="0"/>
                          <a:cs typeface="Times New Roman" panose="02020603050405020304" pitchFamily="18" charset="0"/>
                        </a:rPr>
                        <a:t>SNE</a:t>
                      </a:r>
                    </a:p>
                  </a:txBody>
                  <a:tcPr/>
                </a:tc>
                <a:tc>
                  <a:txBody>
                    <a:bodyPr/>
                    <a:lstStyle/>
                    <a:p>
                      <a:r>
                        <a:rPr lang="lt-LT" sz="2400" dirty="0">
                          <a:latin typeface="Times New Roman" panose="02020603050405020304" pitchFamily="18" charset="0"/>
                          <a:cs typeface="Times New Roman" panose="02020603050405020304" pitchFamily="18" charset="0"/>
                        </a:rPr>
                        <a:t>t - SNE</a:t>
                      </a:r>
                    </a:p>
                  </a:txBody>
                  <a:tcPr/>
                </a:tc>
                <a:extLst>
                  <a:ext uri="{0D108BD9-81ED-4DB2-BD59-A6C34878D82A}">
                    <a16:rowId xmlns:a16="http://schemas.microsoft.com/office/drawing/2014/main" val="3042245714"/>
                  </a:ext>
                </a:extLst>
              </a:tr>
              <a:tr h="370840">
                <a:tc>
                  <a:txBody>
                    <a:bodyPr/>
                    <a:lstStyle/>
                    <a:p>
                      <a:r>
                        <a:rPr lang="lt-LT" sz="2400" dirty="0">
                          <a:latin typeface="Times New Roman" panose="02020603050405020304" pitchFamily="18" charset="0"/>
                          <a:cs typeface="Times New Roman" panose="02020603050405020304" pitchFamily="18" charset="0"/>
                        </a:rPr>
                        <a:t>Gautas tikslumas panaudojus AdaboostM2 klasifikavimo algoritmą</a:t>
                      </a:r>
                    </a:p>
                  </a:txBody>
                  <a:tcPr/>
                </a:tc>
                <a:tc>
                  <a:txBody>
                    <a:bodyPr/>
                    <a:lstStyle/>
                    <a:p>
                      <a:r>
                        <a:rPr lang="lt-LT" sz="2400" dirty="0">
                          <a:latin typeface="Times New Roman" panose="02020603050405020304" pitchFamily="18" charset="0"/>
                          <a:cs typeface="Times New Roman" panose="02020603050405020304" pitchFamily="18" charset="0"/>
                        </a:rPr>
                        <a:t>75,4 </a:t>
                      </a:r>
                      <a:r>
                        <a:rPr lang="en-US" sz="2400" dirty="0">
                          <a:latin typeface="Times New Roman" panose="02020603050405020304" pitchFamily="18" charset="0"/>
                          <a:cs typeface="Times New Roman" panose="02020603050405020304" pitchFamily="18" charset="0"/>
                        </a:rPr>
                        <a:t>%</a:t>
                      </a:r>
                      <a:endParaRPr lang="lt-LT" sz="2400" dirty="0">
                        <a:latin typeface="Times New Roman" panose="02020603050405020304" pitchFamily="18" charset="0"/>
                        <a:cs typeface="Times New Roman" panose="02020603050405020304" pitchFamily="18" charset="0"/>
                      </a:endParaRPr>
                    </a:p>
                  </a:txBody>
                  <a:tcPr/>
                </a:tc>
                <a:tc>
                  <a:txBody>
                    <a:bodyPr/>
                    <a:lstStyle/>
                    <a:p>
                      <a:r>
                        <a:rPr lang="lt-LT" sz="2400" dirty="0">
                          <a:latin typeface="Times New Roman" panose="02020603050405020304" pitchFamily="18" charset="0"/>
                          <a:cs typeface="Times New Roman" panose="02020603050405020304" pitchFamily="18" charset="0"/>
                        </a:rPr>
                        <a:t>87,7</a:t>
                      </a:r>
                      <a:r>
                        <a:rPr lang="en-US" sz="2400" dirty="0">
                          <a:latin typeface="Times New Roman" panose="02020603050405020304" pitchFamily="18" charset="0"/>
                          <a:cs typeface="Times New Roman" panose="02020603050405020304" pitchFamily="18" charset="0"/>
                        </a:rPr>
                        <a:t> %</a:t>
                      </a:r>
                      <a:endParaRPr lang="lt-LT" sz="2400" dirty="0">
                        <a:latin typeface="Times New Roman" panose="02020603050405020304" pitchFamily="18" charset="0"/>
                        <a:cs typeface="Times New Roman" panose="02020603050405020304" pitchFamily="18" charset="0"/>
                      </a:endParaRPr>
                    </a:p>
                  </a:txBody>
                  <a:tcPr/>
                </a:tc>
                <a:tc>
                  <a:txBody>
                    <a:bodyPr/>
                    <a:lstStyle/>
                    <a:p>
                      <a:r>
                        <a:rPr lang="lt-LT" sz="2400" dirty="0">
                          <a:latin typeface="Times New Roman" panose="02020603050405020304" pitchFamily="18" charset="0"/>
                          <a:cs typeface="Times New Roman" panose="02020603050405020304" pitchFamily="18" charset="0"/>
                        </a:rPr>
                        <a:t>90,6</a:t>
                      </a:r>
                      <a:r>
                        <a:rPr lang="en-US" sz="2400" dirty="0">
                          <a:latin typeface="Times New Roman" panose="02020603050405020304" pitchFamily="18" charset="0"/>
                          <a:cs typeface="Times New Roman" panose="02020603050405020304" pitchFamily="18" charset="0"/>
                        </a:rPr>
                        <a:t> %</a:t>
                      </a:r>
                      <a:endParaRPr lang="lt-LT" sz="2400" dirty="0">
                        <a:latin typeface="Times New Roman" panose="02020603050405020304" pitchFamily="18" charset="0"/>
                        <a:cs typeface="Times New Roman" panose="02020603050405020304" pitchFamily="18" charset="0"/>
                      </a:endParaRPr>
                    </a:p>
                  </a:txBody>
                  <a:tcPr/>
                </a:tc>
                <a:tc>
                  <a:txBody>
                    <a:bodyPr/>
                    <a:lstStyle/>
                    <a:p>
                      <a:r>
                        <a:rPr lang="lt-LT" sz="2400" dirty="0">
                          <a:latin typeface="Times New Roman" panose="02020603050405020304" pitchFamily="18" charset="0"/>
                          <a:cs typeface="Times New Roman" panose="02020603050405020304" pitchFamily="18" charset="0"/>
                        </a:rPr>
                        <a:t>94,5</a:t>
                      </a:r>
                      <a:r>
                        <a:rPr lang="en-US" sz="2400" dirty="0">
                          <a:latin typeface="Times New Roman" panose="02020603050405020304" pitchFamily="18" charset="0"/>
                          <a:cs typeface="Times New Roman" panose="02020603050405020304" pitchFamily="18" charset="0"/>
                        </a:rPr>
                        <a:t> %</a:t>
                      </a:r>
                      <a:endParaRPr lang="lt-LT"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81359903"/>
                  </a:ext>
                </a:extLst>
              </a:tr>
            </a:tbl>
          </a:graphicData>
        </a:graphic>
      </p:graphicFrame>
      <p:sp>
        <p:nvSpPr>
          <p:cNvPr id="5" name="TextBox 4">
            <a:extLst>
              <a:ext uri="{FF2B5EF4-FFF2-40B4-BE49-F238E27FC236}">
                <a16:creationId xmlns:a16="http://schemas.microsoft.com/office/drawing/2014/main" id="{18425C21-89D5-E329-823B-5A0DE35BDDF3}"/>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49</a:t>
            </a:r>
          </a:p>
        </p:txBody>
      </p:sp>
    </p:spTree>
    <p:extLst>
      <p:ext uri="{BB962C8B-B14F-4D97-AF65-F5344CB8AC3E}">
        <p14:creationId xmlns:p14="http://schemas.microsoft.com/office/powerpoint/2010/main" val="3506887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vadinimas 3">
            <a:extLst>
              <a:ext uri="{FF2B5EF4-FFF2-40B4-BE49-F238E27FC236}">
                <a16:creationId xmlns:a16="http://schemas.microsoft.com/office/drawing/2014/main" id="{08A1CCA5-E0E1-3BCE-80CB-8738ADBFBD61}"/>
              </a:ext>
            </a:extLst>
          </p:cNvPr>
          <p:cNvSpPr>
            <a:spLocks noGrp="1"/>
          </p:cNvSpPr>
          <p:nvPr>
            <p:ph type="title"/>
          </p:nvPr>
        </p:nvSpPr>
        <p:spPr/>
        <p:txBody>
          <a:bodyPr/>
          <a:lstStyle/>
          <a:p>
            <a:r>
              <a:rPr lang="lt-LT" i="1" dirty="0">
                <a:latin typeface="Times New Roman" panose="02020603050405020304" pitchFamily="18" charset="0"/>
                <a:cs typeface="Times New Roman" panose="02020603050405020304" pitchFamily="18" charset="0"/>
              </a:rPr>
              <a:t>Pagrindinis algoritmo tikslas: </a:t>
            </a:r>
            <a:r>
              <a:rPr lang="lt-LT" b="0" dirty="0">
                <a:latin typeface="Times New Roman" panose="02020603050405020304" pitchFamily="18" charset="0"/>
                <a:cs typeface="Times New Roman" panose="02020603050405020304" pitchFamily="18" charset="0"/>
              </a:rPr>
              <a:t>tinkamai atvaizduoti artimus kaimynus mažesnėje dimensijoje</a:t>
            </a:r>
          </a:p>
        </p:txBody>
      </p:sp>
    </p:spTree>
    <p:extLst>
      <p:ext uri="{BB962C8B-B14F-4D97-AF65-F5344CB8AC3E}">
        <p14:creationId xmlns:p14="http://schemas.microsoft.com/office/powerpoint/2010/main" val="189231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Lentelė 5">
            <a:extLst>
              <a:ext uri="{FF2B5EF4-FFF2-40B4-BE49-F238E27FC236}">
                <a16:creationId xmlns:a16="http://schemas.microsoft.com/office/drawing/2014/main" id="{503F0A8A-6AD8-9EC9-12BC-59E88148568F}"/>
              </a:ext>
            </a:extLst>
          </p:cNvPr>
          <p:cNvGraphicFramePr>
            <a:graphicFrameLocks noGrp="1"/>
          </p:cNvGraphicFramePr>
          <p:nvPr>
            <p:extLst>
              <p:ext uri="{D42A27DB-BD31-4B8C-83A1-F6EECF244321}">
                <p14:modId xmlns:p14="http://schemas.microsoft.com/office/powerpoint/2010/main" val="1805749029"/>
              </p:ext>
            </p:extLst>
          </p:nvPr>
        </p:nvGraphicFramePr>
        <p:xfrm>
          <a:off x="458698" y="456385"/>
          <a:ext cx="11172863" cy="2073455"/>
        </p:xfrm>
        <a:graphic>
          <a:graphicData uri="http://schemas.openxmlformats.org/drawingml/2006/table">
            <a:tbl>
              <a:tblPr firstRow="1" bandRow="1">
                <a:tableStyleId>{073A0DAA-6AF3-43AB-8588-CEC1D06C72B9}</a:tableStyleId>
              </a:tblPr>
              <a:tblGrid>
                <a:gridCol w="11172863">
                  <a:extLst>
                    <a:ext uri="{9D8B030D-6E8A-4147-A177-3AD203B41FA5}">
                      <a16:colId xmlns:a16="http://schemas.microsoft.com/office/drawing/2014/main" val="833596556"/>
                    </a:ext>
                  </a:extLst>
                </a:gridCol>
              </a:tblGrid>
              <a:tr h="458015">
                <a:tc>
                  <a:txBody>
                    <a:bodyPr/>
                    <a:lstStyle/>
                    <a:p>
                      <a:pPr algn="ctr"/>
                      <a:r>
                        <a:rPr lang="lt-LT" sz="2400">
                          <a:latin typeface="Times New Roman" panose="02020603050405020304" pitchFamily="18" charset="0"/>
                          <a:cs typeface="Times New Roman" panose="02020603050405020304" pitchFamily="18" charset="0"/>
                        </a:rPr>
                        <a:t>Privalumai </a:t>
                      </a:r>
                      <a:endParaRPr lang="lt-LT"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5011907"/>
                  </a:ext>
                </a:extLst>
              </a:tr>
              <a:tr h="1596926">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t-LT" sz="2000">
                          <a:solidFill>
                            <a:schemeClr val="accent3">
                              <a:lumMod val="50000"/>
                            </a:schemeClr>
                          </a:solidFill>
                          <a:latin typeface="Times New Roman"/>
                          <a:cs typeface="Times New Roman"/>
                        </a:rPr>
                        <a:t>Išsaugo vietines duomenų kaimynystes. Stebėjimai, kurie yra arti vienas kito įvesties požymių erdvėje, turėtų būti arti vienas kito ir transformuotoje požymių erdvėje.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t-LT" sz="2000">
                          <a:solidFill>
                            <a:schemeClr val="accent3">
                              <a:lumMod val="50000"/>
                            </a:schemeClr>
                          </a:solidFill>
                          <a:latin typeface="Times New Roman"/>
                          <a:cs typeface="Times New Roman"/>
                        </a:rPr>
                        <a:t>Taip pat dažniausiai išsaugo ir globalią duomenų struktūrą</a:t>
                      </a:r>
                    </a:p>
                    <a:p>
                      <a:pPr marL="285750" marR="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lt-LT" sz="2000">
                          <a:solidFill>
                            <a:schemeClr val="accent3">
                              <a:lumMod val="50000"/>
                            </a:schemeClr>
                          </a:solidFill>
                          <a:latin typeface="Times New Roman"/>
                          <a:cs typeface="Times New Roman"/>
                        </a:rPr>
                        <a:t>Tinka duomenims, kuriuose yra netiesiniai sąryšiai.</a:t>
                      </a:r>
                    </a:p>
                    <a:p>
                      <a:pPr marL="285750" marR="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lt-LT" sz="2000">
                          <a:solidFill>
                            <a:schemeClr val="accent3">
                              <a:lumMod val="50000"/>
                            </a:schemeClr>
                          </a:solidFill>
                          <a:latin typeface="Times New Roman"/>
                          <a:cs typeface="Times New Roman"/>
                        </a:rPr>
                        <a:t>Nejautrus išskirtims.</a:t>
                      </a:r>
                      <a:endParaRPr lang="lt-LT" sz="2000" dirty="0">
                        <a:solidFill>
                          <a:schemeClr val="accent3">
                            <a:lumMod val="50000"/>
                          </a:schemeClr>
                        </a:solidFill>
                        <a:latin typeface="Times New Roman"/>
                        <a:cs typeface="Times New Roman"/>
                      </a:endParaRPr>
                    </a:p>
                  </a:txBody>
                  <a:tcPr/>
                </a:tc>
                <a:extLst>
                  <a:ext uri="{0D108BD9-81ED-4DB2-BD59-A6C34878D82A}">
                    <a16:rowId xmlns:a16="http://schemas.microsoft.com/office/drawing/2014/main" val="997017411"/>
                  </a:ext>
                </a:extLst>
              </a:tr>
            </a:tbl>
          </a:graphicData>
        </a:graphic>
      </p:graphicFrame>
      <p:sp>
        <p:nvSpPr>
          <p:cNvPr id="2" name="Title 1"/>
          <p:cNvSpPr>
            <a:spLocks noGrp="1"/>
          </p:cNvSpPr>
          <p:nvPr>
            <p:ph type="title"/>
          </p:nvPr>
        </p:nvSpPr>
        <p:spPr>
          <a:xfrm>
            <a:off x="937592" y="530860"/>
            <a:ext cx="9053945" cy="787732"/>
          </a:xfrm>
        </p:spPr>
        <p:txBody>
          <a:bodyPr/>
          <a:lstStyle/>
          <a:p>
            <a:r>
              <a:rPr lang="lt-LT"/>
              <a:t> </a:t>
            </a:r>
            <a:endParaRPr lang="en-US"/>
          </a:p>
        </p:txBody>
      </p:sp>
      <p:graphicFrame>
        <p:nvGraphicFramePr>
          <p:cNvPr id="6" name="Lentelė 5">
            <a:extLst>
              <a:ext uri="{FF2B5EF4-FFF2-40B4-BE49-F238E27FC236}">
                <a16:creationId xmlns:a16="http://schemas.microsoft.com/office/drawing/2014/main" id="{B2748C07-8AFE-450B-539E-5CED25AC7933}"/>
              </a:ext>
            </a:extLst>
          </p:cNvPr>
          <p:cNvGraphicFramePr>
            <a:graphicFrameLocks noGrp="1"/>
          </p:cNvGraphicFramePr>
          <p:nvPr>
            <p:extLst>
              <p:ext uri="{D42A27DB-BD31-4B8C-83A1-F6EECF244321}">
                <p14:modId xmlns:p14="http://schemas.microsoft.com/office/powerpoint/2010/main" val="2087273735"/>
              </p:ext>
            </p:extLst>
          </p:nvPr>
        </p:nvGraphicFramePr>
        <p:xfrm>
          <a:off x="458697" y="2604315"/>
          <a:ext cx="11172863" cy="4175760"/>
        </p:xfrm>
        <a:graphic>
          <a:graphicData uri="http://schemas.openxmlformats.org/drawingml/2006/table">
            <a:tbl>
              <a:tblPr firstRow="1" bandRow="1">
                <a:tableStyleId>{F5AB1C69-6EDB-4FF4-983F-18BD219EF322}</a:tableStyleId>
              </a:tblPr>
              <a:tblGrid>
                <a:gridCol w="11172863">
                  <a:extLst>
                    <a:ext uri="{9D8B030D-6E8A-4147-A177-3AD203B41FA5}">
                      <a16:colId xmlns:a16="http://schemas.microsoft.com/office/drawing/2014/main" val="833596556"/>
                    </a:ext>
                  </a:extLst>
                </a:gridCol>
              </a:tblGrid>
              <a:tr h="438281">
                <a:tc>
                  <a:txBody>
                    <a:bodyPr/>
                    <a:lstStyle/>
                    <a:p>
                      <a:pPr algn="ctr"/>
                      <a:r>
                        <a:rPr lang="lt-LT" sz="2400">
                          <a:latin typeface="Times New Roman"/>
                          <a:cs typeface="Times New Roman"/>
                        </a:rPr>
                        <a:t>Trūkumai </a:t>
                      </a:r>
                      <a:endParaRPr lang="lt-LT"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5011907"/>
                  </a:ext>
                </a:extLst>
              </a:tr>
              <a:tr h="3564681">
                <a:tc>
                  <a:txBody>
                    <a:bodyPr/>
                    <a:lstStyle/>
                    <a:p>
                      <a:pPr marL="285750" marR="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t-LT" sz="2200">
                          <a:solidFill>
                            <a:srgbClr val="000000"/>
                          </a:solidFill>
                          <a:latin typeface="Times New Roman" panose="02020603050405020304" pitchFamily="18" charset="0"/>
                          <a:cs typeface="Times New Roman" panose="02020603050405020304" pitchFamily="18" charset="0"/>
                        </a:rPr>
                        <a:t>Reikalauja daug skaičiavimo resursų, todėl yra gana lėtas. </a:t>
                      </a:r>
                    </a:p>
                    <a:p>
                      <a:pPr marL="285750" marR="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t-LT" sz="2200">
                          <a:solidFill>
                            <a:srgbClr val="000000"/>
                          </a:solidFill>
                          <a:latin typeface="Times New Roman" panose="02020603050405020304" pitchFamily="18" charset="0"/>
                          <a:cs typeface="Times New Roman" panose="02020603050405020304" pitchFamily="18" charset="0"/>
                        </a:rPr>
                        <a:t>Turi hiperparametrus, kuriuos reikia tinkamai sureguliuoti, kad modelis gerai veiktų. </a:t>
                      </a:r>
                    </a:p>
                    <a:p>
                      <a:pPr marL="285750" marR="0" indent="-285750" algn="just" rtl="0" eaLnBrk="1" fontAlgn="auto" latinLnBrk="0" hangingPunct="1">
                        <a:lnSpc>
                          <a:spcPct val="100000"/>
                        </a:lnSpc>
                        <a:spcBef>
                          <a:spcPts val="0"/>
                        </a:spcBef>
                        <a:spcAft>
                          <a:spcPts val="0"/>
                        </a:spcAft>
                        <a:buClrTx/>
                        <a:buSzTx/>
                        <a:buFont typeface="Arial" panose="020B0604020202020204" pitchFamily="34" charset="0"/>
                        <a:buChar char="•"/>
                      </a:pPr>
                      <a:r>
                        <a:rPr lang="lt-LT" sz="2200">
                          <a:solidFill>
                            <a:srgbClr val="000000"/>
                          </a:solidFill>
                          <a:latin typeface="Times New Roman" panose="02020603050405020304" pitchFamily="18" charset="0"/>
                          <a:cs typeface="Times New Roman" panose="02020603050405020304" pitchFamily="18" charset="0"/>
                        </a:rPr>
                        <a:t>Netinka duomenims su praleistomis reikšmėmis.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t-LT" sz="2200">
                          <a:solidFill>
                            <a:srgbClr val="000000"/>
                          </a:solidFill>
                          <a:latin typeface="Times New Roman" panose="02020603050405020304" pitchFamily="18" charset="0"/>
                          <a:cs typeface="Times New Roman" panose="02020603050405020304" pitchFamily="18" charset="0"/>
                        </a:rPr>
                        <a:t>Nederteministinis - </a:t>
                      </a:r>
                      <a:r>
                        <a:rPr lang="lt-LT"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negausite lygiai tokios pačios išvesties, naudojant tuos pačius parametrų rinkinius, nors rezultatai greičiausiai bus panašūs.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t-LT"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Atsiradęs triukšmas, gali parodyti neegzistuojančius modelius.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t-LT"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Gali sukurti netikrus klasterius, dėl duomenų ištempimo.</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t-LT"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Jautrus masteliui, dėl to duomenys turi būti standartizuoti.</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t-LT"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Atsargiai reikia elgtis su kategoriniais duomenimis.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lt-LT" sz="2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Nelabai tinka išankstiniam požymių atrinkimui prognozavimui. </a:t>
                      </a:r>
                      <a:endParaRPr lang="lt-LT"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indent="-285750" algn="l" rtl="0" eaLnBrk="1" fontAlgn="auto" latinLnBrk="0" hangingPunct="1">
                        <a:lnSpc>
                          <a:spcPct val="100000"/>
                        </a:lnSpc>
                        <a:spcBef>
                          <a:spcPts val="0"/>
                        </a:spcBef>
                        <a:spcAft>
                          <a:spcPts val="0"/>
                        </a:spcAft>
                        <a:buClrTx/>
                        <a:buSzTx/>
                        <a:buFont typeface="Arial" panose="020B0604020202020204" pitchFamily="34" charset="0"/>
                        <a:buChar char="•"/>
                      </a:pPr>
                      <a:endParaRPr lang="lt-LT">
                        <a:solidFill>
                          <a:srgbClr val="000000"/>
                        </a:solidFill>
                        <a:latin typeface="Times New Roman"/>
                        <a:cs typeface="Times New Roman"/>
                      </a:endParaRPr>
                    </a:p>
                  </a:txBody>
                  <a:tcPr/>
                </a:tc>
                <a:extLst>
                  <a:ext uri="{0D108BD9-81ED-4DB2-BD59-A6C34878D82A}">
                    <a16:rowId xmlns:a16="http://schemas.microsoft.com/office/drawing/2014/main" val="997017411"/>
                  </a:ext>
                </a:extLst>
              </a:tr>
            </a:tbl>
          </a:graphicData>
        </a:graphic>
      </p:graphicFrame>
      <p:sp>
        <p:nvSpPr>
          <p:cNvPr id="3" name="TextBox 2">
            <a:extLst>
              <a:ext uri="{FF2B5EF4-FFF2-40B4-BE49-F238E27FC236}">
                <a16:creationId xmlns:a16="http://schemas.microsoft.com/office/drawing/2014/main" id="{AF411A1E-0FA8-D7ED-76FC-318CAE9C9128}"/>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50</a:t>
            </a:r>
          </a:p>
        </p:txBody>
      </p:sp>
    </p:spTree>
    <p:extLst>
      <p:ext uri="{BB962C8B-B14F-4D97-AF65-F5344CB8AC3E}">
        <p14:creationId xmlns:p14="http://schemas.microsoft.com/office/powerpoint/2010/main" val="3445033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55D1573-DF71-C3EC-C8DC-EDC95F56E393}"/>
              </a:ext>
            </a:extLst>
          </p:cNvPr>
          <p:cNvSpPr>
            <a:spLocks noGrp="1"/>
          </p:cNvSpPr>
          <p:nvPr>
            <p:ph type="title"/>
          </p:nvPr>
        </p:nvSpPr>
        <p:spPr/>
        <p:txBody>
          <a:bodyPr/>
          <a:lstStyle/>
          <a:p>
            <a:r>
              <a:rPr lang="lt-LT" sz="4400" dirty="0">
                <a:solidFill>
                  <a:srgbClr val="78003F"/>
                </a:solidFill>
                <a:effectLst/>
                <a:latin typeface="Times New Roman" panose="02020603050405020304" pitchFamily="18" charset="0"/>
                <a:ea typeface="Times New Roman" panose="02020603050405020304" pitchFamily="18" charset="0"/>
                <a:cs typeface="Times New Roman" panose="02020603050405020304" pitchFamily="18" charset="0"/>
              </a:rPr>
              <a:t>Reikalaujantis daug laiko resursų</a:t>
            </a:r>
            <a:endParaRPr lang="lt-LT" dirty="0">
              <a:solidFill>
                <a:srgbClr val="78003F"/>
              </a:solidFill>
            </a:endParaRPr>
          </a:p>
        </p:txBody>
      </p:sp>
      <p:sp>
        <p:nvSpPr>
          <p:cNvPr id="3" name="Teksto vietos rezervavimo ženklas 2">
            <a:extLst>
              <a:ext uri="{FF2B5EF4-FFF2-40B4-BE49-F238E27FC236}">
                <a16:creationId xmlns:a16="http://schemas.microsoft.com/office/drawing/2014/main" id="{0C588E59-91A1-BCB8-5B15-4781BB987645}"/>
              </a:ext>
            </a:extLst>
          </p:cNvPr>
          <p:cNvSpPr>
            <a:spLocks noGrp="1"/>
          </p:cNvSpPr>
          <p:nvPr>
            <p:ph type="body" sz="quarter" idx="12"/>
          </p:nvPr>
        </p:nvSpPr>
        <p:spPr>
          <a:xfrm>
            <a:off x="838200" y="2512405"/>
            <a:ext cx="9751142" cy="3597450"/>
          </a:xfrm>
        </p:spPr>
        <p:txBody>
          <a:bodyPr/>
          <a:lstStyle/>
          <a:p>
            <a:pPr algn="just"/>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Sudėtingas skaičiavimas: t-SNE reikalauja daug skaičiavimų, nes apskaičiuojamos kiekvieno duomenų taško porinės sąlyginės tikimybės ir stengiamasi sumažinti tikimybių skirtumo sumą </a:t>
            </a:r>
            <a:r>
              <a:rPr lang="lt-LT"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aukštesniose</a:t>
            </a: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ir </a:t>
            </a:r>
            <a:r>
              <a:rPr lang="lt-LT"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mažesnioje</a:t>
            </a: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dimensijose. Dėl to jis ypač lėtas, skaičiavimo požiūriu gana sunkus ir reikalaujantis daug išteklių, kai taikomas duomenų rinkiniams, kuriuos sudaro daugiau kaip 10 000 stebėjimų. Kartais yra siūloma visų pirma pritaikyti PCA, kad jos sumažintų kažkiek požymių ir tada taikyti </a:t>
            </a:r>
            <a:r>
              <a:rPr lang="lt-LT" sz="2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 - SNE</a:t>
            </a: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endParaRPr lang="lt-LT" dirty="0"/>
          </a:p>
        </p:txBody>
      </p:sp>
      <p:sp>
        <p:nvSpPr>
          <p:cNvPr id="4" name="TextBox 3">
            <a:extLst>
              <a:ext uri="{FF2B5EF4-FFF2-40B4-BE49-F238E27FC236}">
                <a16:creationId xmlns:a16="http://schemas.microsoft.com/office/drawing/2014/main" id="{DB70096F-1340-F851-CC7F-5096DBF2DB0D}"/>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51</a:t>
            </a:r>
          </a:p>
        </p:txBody>
      </p:sp>
    </p:spTree>
    <p:extLst>
      <p:ext uri="{BB962C8B-B14F-4D97-AF65-F5344CB8AC3E}">
        <p14:creationId xmlns:p14="http://schemas.microsoft.com/office/powerpoint/2010/main" val="1005331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93338D8-C16F-5E10-B149-0EBD9C6B962A}"/>
              </a:ext>
            </a:extLst>
          </p:cNvPr>
          <p:cNvSpPr>
            <a:spLocks noGrp="1"/>
          </p:cNvSpPr>
          <p:nvPr>
            <p:ph type="title"/>
          </p:nvPr>
        </p:nvSpPr>
        <p:spPr/>
        <p:txBody>
          <a:bodyPr>
            <a:normAutofit/>
          </a:bodyPr>
          <a:lstStyle/>
          <a:p>
            <a:r>
              <a:rPr lang="lt-LT" dirty="0">
                <a:latin typeface="Times New Roman" panose="02020603050405020304" pitchFamily="18" charset="0"/>
                <a:cs typeface="Times New Roman" panose="02020603050405020304" pitchFamily="18" charset="0"/>
              </a:rPr>
              <a:t>Požymių atrinkimas prognozavimui</a:t>
            </a:r>
          </a:p>
        </p:txBody>
      </p:sp>
      <p:sp>
        <p:nvSpPr>
          <p:cNvPr id="3" name="Teksto vietos rezervavimo ženklas 2">
            <a:extLst>
              <a:ext uri="{FF2B5EF4-FFF2-40B4-BE49-F238E27FC236}">
                <a16:creationId xmlns:a16="http://schemas.microsoft.com/office/drawing/2014/main" id="{1C94B11C-B832-6527-7A8D-17410970FD18}"/>
              </a:ext>
            </a:extLst>
          </p:cNvPr>
          <p:cNvSpPr>
            <a:spLocks noGrp="1"/>
          </p:cNvSpPr>
          <p:nvPr>
            <p:ph type="body" sz="quarter" idx="12"/>
          </p:nvPr>
        </p:nvSpPr>
        <p:spPr/>
        <p:txBody>
          <a:bodyPr>
            <a:normAutofit/>
          </a:bodyPr>
          <a:lstStyle/>
          <a:p>
            <a:pPr algn="just"/>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Kai t - SNE</a:t>
            </a:r>
            <a:r>
              <a:rPr lang="lt-LT" sz="2400" dirty="0">
                <a:solidFill>
                  <a:srgbClr val="000000"/>
                </a:solidFill>
                <a:effectLst/>
                <a:latin typeface="Times New Roman" panose="02020603050405020304" pitchFamily="18" charset="0"/>
                <a:cs typeface="Times New Roman" panose="02020603050405020304" pitchFamily="18" charset="0"/>
              </a:rPr>
              <a:t> modelį mokome, jis sutelkia dėmesį tik į konkrečias to duomenų rinkinio stebėjimų detales. Jis neišmoksta bendros funkcijos, kurią būtų galima veiksmingai taikyti nematytiems duomenims, kai, pavyzdžiui, gaunami nauji stebėjimai, pagal kuriuos norima atlikti prognozes</a:t>
            </a:r>
            <a:endParaRPr lang="lt-LT" sz="2400" dirty="0">
              <a:solidFill>
                <a:srgbClr val="0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77F33BD-589B-7C7B-CBE2-68B1C2DB94FE}"/>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52</a:t>
            </a:r>
          </a:p>
        </p:txBody>
      </p:sp>
    </p:spTree>
    <p:extLst>
      <p:ext uri="{BB962C8B-B14F-4D97-AF65-F5344CB8AC3E}">
        <p14:creationId xmlns:p14="http://schemas.microsoft.com/office/powerpoint/2010/main" val="3913578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19123" y="1236554"/>
            <a:ext cx="6249086" cy="3657600"/>
          </a:xfrm>
        </p:spPr>
        <p:txBody>
          <a:bodyPr/>
          <a:lstStyle/>
          <a:p>
            <a:r>
              <a:rPr lang="lt-LT">
                <a:latin typeface="Times New Roman" panose="02020603050405020304" pitchFamily="18" charset="0"/>
                <a:cs typeface="Times New Roman" panose="02020603050405020304" pitchFamily="18" charset="0"/>
              </a:rPr>
              <a:t>MODIFIKACIJOS</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766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592" y="530860"/>
            <a:ext cx="9053945" cy="787732"/>
          </a:xfrm>
        </p:spPr>
        <p:txBody>
          <a:bodyPr/>
          <a:lstStyle/>
          <a:p>
            <a:r>
              <a:rPr lang="lt-LT" dirty="0" err="1">
                <a:latin typeface="Times New Roman" panose="02020603050405020304" pitchFamily="18" charset="0"/>
                <a:cs typeface="Times New Roman" panose="02020603050405020304" pitchFamily="18" charset="0"/>
              </a:rPr>
              <a:t>Barneso</a:t>
            </a:r>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Hut‘o</a:t>
            </a:r>
            <a:r>
              <a:rPr lang="lt-LT" dirty="0">
                <a:latin typeface="Times New Roman" panose="02020603050405020304" pitchFamily="18" charset="0"/>
                <a:cs typeface="Times New Roman" panose="02020603050405020304" pitchFamily="18" charset="0"/>
              </a:rPr>
              <a:t> - SNE</a:t>
            </a:r>
            <a:endParaRPr lang="en-US"/>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2"/>
              </p:nvPr>
            </p:nvSpPr>
            <p:spPr>
              <a:xfrm>
                <a:off x="5594555" y="1535877"/>
                <a:ext cx="5614219" cy="4791263"/>
              </a:xfrm>
            </p:spPr>
            <p:txBody>
              <a:bodyPr>
                <a:normAutofit/>
              </a:bodyPr>
              <a:lstStyle/>
              <a:p>
                <a:pPr marL="285750" lvl="0" indent="-285750" algn="just">
                  <a:lnSpc>
                    <a:spcPct val="107000"/>
                  </a:lnSpc>
                  <a:buFont typeface="Arial" panose="020B0604020202020204" pitchFamily="34" charset="0"/>
                  <a:buChar char="•"/>
                </a:pPr>
                <a:r>
                  <a:rPr lang="lt-LT" sz="24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Pagreitina algoritmo veikimą iš </a:t>
                </a:r>
                <a14:m>
                  <m:oMath xmlns:m="http://schemas.openxmlformats.org/officeDocument/2006/math">
                    <m: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t>𝑂</m:t>
                    </m:r>
                    <m: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t>𝑁</m:t>
                        </m:r>
                      </m:e>
                      <m:sup>
                        <m: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lt-LT" sz="24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į </a:t>
                </a:r>
                <a14:m>
                  <m:oMath xmlns:m="http://schemas.openxmlformats.org/officeDocument/2006/math">
                    <m: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t>𝑂</m:t>
                    </m:r>
                    <m: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t>(</m:t>
                    </m:r>
                    <m:r>
                      <a:rPr lang="lt-LT" sz="2400" b="0" i="1" kern="100" smtClean="0">
                        <a:solidFill>
                          <a:schemeClr val="accent5">
                            <a:lumMod val="10000"/>
                          </a:schemeClr>
                        </a:solidFill>
                        <a:effectLst/>
                        <a:latin typeface="Cambria Math" panose="02040503050406030204" pitchFamily="18" charset="0"/>
                        <a:ea typeface="Calibri" panose="020F0502020204030204" pitchFamily="34" charset="0"/>
                        <a:cs typeface="Times New Roman" panose="02020603050405020304" pitchFamily="18" charset="0"/>
                      </a:rPr>
                      <m:t>𝑁</m:t>
                    </m:r>
                    <m:r>
                      <a:rPr lang="lt-LT" sz="2400" b="0" i="1" kern="100" smtClean="0">
                        <a:solidFill>
                          <a:schemeClr val="accent5">
                            <a:lumMod val="10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lt-LT" sz="2400" b="0" i="1" kern="100" smtClean="0">
                        <a:solidFill>
                          <a:schemeClr val="accent5">
                            <a:lumMod val="10000"/>
                          </a:schemeClr>
                        </a:solidFill>
                        <a:effectLst/>
                        <a:latin typeface="Cambria Math" panose="02040503050406030204" pitchFamily="18" charset="0"/>
                        <a:ea typeface="Cambria Math" panose="02040503050406030204" pitchFamily="18" charset="0"/>
                        <a:cs typeface="Times New Roman" panose="02020603050405020304" pitchFamily="18" charset="0"/>
                      </a:rPr>
                      <m:t>𝑙𝑜𝑔𝑁</m:t>
                    </m:r>
                    <m:r>
                      <a:rPr lang="lt-LT" sz="2400" b="0" i="1" kern="100" smtClean="0">
                        <a:solidFill>
                          <a:schemeClr val="accent5">
                            <a:lumMod val="10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lt-LT" sz="24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lgn="just">
                  <a:lnSpc>
                    <a:spcPct val="107000"/>
                  </a:lnSpc>
                  <a:buFont typeface="Arial" panose="020B0604020202020204" pitchFamily="34" charset="0"/>
                  <a:buChar char="•"/>
                </a:pPr>
                <a:r>
                  <a:rPr lang="lt-LT" sz="24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Naudoja „</a:t>
                </a:r>
                <a:r>
                  <a:rPr lang="lt-LT" sz="24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vantage</a:t>
                </a:r>
                <a:r>
                  <a:rPr lang="lt-LT" sz="2400" kern="1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 </a:t>
                </a:r>
                <a:r>
                  <a:rPr lang="lt-LT" sz="2400" kern="100" dirty="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point</a:t>
                </a:r>
                <a:r>
                  <a:rPr lang="lt-LT" sz="2400" kern="1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medžius tikimybių aproksimacijai. Tai yra subalansuotas medis, nes jis kaip slenkstį naudoja medianą, o ne vidurkį. Jei atstumas nuo vieno taško iki kito yra mažesnis už medianą, keliauja į kairįjį lapą, o kitu atveju į dešinįjį medžio lapą. </a:t>
                </a:r>
              </a:p>
              <a:p>
                <a:pPr marL="285750" lvl="0" indent="-285750" algn="just">
                  <a:lnSpc>
                    <a:spcPct val="107000"/>
                  </a:lnSpc>
                  <a:buFont typeface="Arial" panose="020B0604020202020204" pitchFamily="34" charset="0"/>
                  <a:buChar char="•"/>
                </a:pPr>
                <a:r>
                  <a:rPr lang="lt-LT" sz="24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Naudoja </a:t>
                </a:r>
                <a:r>
                  <a:rPr lang="lt-LT" sz="24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Barneso</a:t>
                </a:r>
                <a:r>
                  <a:rPr lang="lt-LT" sz="24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 </a:t>
                </a:r>
                <a:r>
                  <a:rPr lang="lt-LT" sz="2400" kern="100" dirty="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Hut‘o</a:t>
                </a:r>
                <a:r>
                  <a:rPr lang="lt-LT" sz="24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algoritmą </a:t>
                </a:r>
                <a:r>
                  <a:rPr lang="lt-LT" sz="2400" kern="100" dirty="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gradiento aproksimacijai.</a:t>
                </a:r>
              </a:p>
              <a:p>
                <a:pPr lvl="0">
                  <a:lnSpc>
                    <a:spcPct val="107000"/>
                  </a:lnSpc>
                </a:pPr>
                <a:endParaRPr lang="lt-LT" sz="18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2"/>
              </p:nvPr>
            </p:nvSpPr>
            <p:spPr>
              <a:xfrm>
                <a:off x="5594555" y="1535877"/>
                <a:ext cx="5614219" cy="4791263"/>
              </a:xfrm>
              <a:blipFill>
                <a:blip r:embed="rId2"/>
                <a:stretch>
                  <a:fillRect l="-1520" t="-1018" r="-1629"/>
                </a:stretch>
              </a:blipFill>
            </p:spPr>
            <p:txBody>
              <a:bodyPr/>
              <a:lstStyle/>
              <a:p>
                <a:r>
                  <a:rPr lang="en-US">
                    <a:noFill/>
                  </a:rPr>
                  <a:t> </a:t>
                </a:r>
              </a:p>
            </p:txBody>
          </p:sp>
        </mc:Fallback>
      </mc:AlternateContent>
      <p:pic>
        <p:nvPicPr>
          <p:cNvPr id="5" name="Paveikslėlis 4">
            <a:extLst>
              <a:ext uri="{FF2B5EF4-FFF2-40B4-BE49-F238E27FC236}">
                <a16:creationId xmlns:a16="http://schemas.microsoft.com/office/drawing/2014/main" id="{D39BB913-B396-4DD1-F3FB-545CC1A6AB3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4700"/>
                    </a14:imgEffect>
                    <a14:imgEffect>
                      <a14:saturation sat="200000"/>
                    </a14:imgEffect>
                  </a14:imgLayer>
                </a14:imgProps>
              </a:ext>
            </a:extLst>
          </a:blip>
          <a:srcRect l="9032" t="46308" r="75403" b="30036"/>
          <a:stretch/>
        </p:blipFill>
        <p:spPr>
          <a:xfrm>
            <a:off x="554779" y="1667869"/>
            <a:ext cx="4777040" cy="4084002"/>
          </a:xfrm>
          <a:prstGeom prst="rect">
            <a:avLst/>
          </a:prstGeom>
        </p:spPr>
      </p:pic>
      <p:sp>
        <p:nvSpPr>
          <p:cNvPr id="6" name="TextBox 5">
            <a:extLst>
              <a:ext uri="{FF2B5EF4-FFF2-40B4-BE49-F238E27FC236}">
                <a16:creationId xmlns:a16="http://schemas.microsoft.com/office/drawing/2014/main" id="{92DB6425-E8E6-68F3-2BBF-91136F3ABDE5}"/>
              </a:ext>
            </a:extLst>
          </p:cNvPr>
          <p:cNvSpPr txBox="1"/>
          <p:nvPr/>
        </p:nvSpPr>
        <p:spPr>
          <a:xfrm>
            <a:off x="747251" y="5978013"/>
            <a:ext cx="4306529" cy="646331"/>
          </a:xfrm>
          <a:prstGeom prst="rect">
            <a:avLst/>
          </a:prstGeom>
          <a:noFill/>
        </p:spPr>
        <p:txBody>
          <a:bodyPr wrap="square" rtlCol="0">
            <a:spAutoFit/>
          </a:bodyPr>
          <a:lstStyle/>
          <a:p>
            <a:r>
              <a:rPr lang="da-DK" dirty="0">
                <a:solidFill>
                  <a:srgbClr val="000000"/>
                </a:solidFill>
                <a:latin typeface="Times New Roman" panose="02020603050405020304" pitchFamily="18" charset="0"/>
                <a:cs typeface="Times New Roman" panose="02020603050405020304" pitchFamily="18" charset="0"/>
              </a:rPr>
              <a:t>van der Maaten, Laurens. (2013). Barnes-hut-sne. 1301.3342.</a:t>
            </a:r>
            <a:endParaRPr lang="lt-LT" dirty="0">
              <a:solidFill>
                <a:srgbClr val="0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6DE82B8-C140-49C5-780C-3761B5A87B95}"/>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54</a:t>
            </a:r>
          </a:p>
        </p:txBody>
      </p:sp>
    </p:spTree>
    <p:extLst>
      <p:ext uri="{BB962C8B-B14F-4D97-AF65-F5344CB8AC3E}">
        <p14:creationId xmlns:p14="http://schemas.microsoft.com/office/powerpoint/2010/main" val="1511637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9F55DCC-D423-A1C0-5DD2-730CCCE3F9E7}"/>
              </a:ext>
            </a:extLst>
          </p:cNvPr>
          <p:cNvSpPr>
            <a:spLocks noGrp="1"/>
          </p:cNvSpPr>
          <p:nvPr>
            <p:ph type="title"/>
          </p:nvPr>
        </p:nvSpPr>
        <p:spPr>
          <a:xfrm>
            <a:off x="838200" y="748145"/>
            <a:ext cx="9053945" cy="1565565"/>
          </a:xfrm>
        </p:spPr>
        <p:txBody>
          <a:bodyPr>
            <a:noAutofit/>
          </a:bodyPr>
          <a:lstStyle/>
          <a:p>
            <a:r>
              <a:rPr lang="lt-LT" dirty="0">
                <a:latin typeface="Times New Roman" panose="02020603050405020304" pitchFamily="18" charset="0"/>
                <a:cs typeface="Times New Roman" panose="02020603050405020304" pitchFamily="18" charset="0"/>
              </a:rPr>
              <a:t>Algoritmo modifikacijos – skirtingos atstumų metrikos</a:t>
            </a:r>
          </a:p>
        </p:txBody>
      </p:sp>
      <mc:AlternateContent xmlns:mc="http://schemas.openxmlformats.org/markup-compatibility/2006" xmlns:a14="http://schemas.microsoft.com/office/drawing/2010/main">
        <mc:Choice Requires="a14">
          <p:sp>
            <p:nvSpPr>
              <p:cNvPr id="3" name="Teksto vietos rezervavimo ženklas 2">
                <a:extLst>
                  <a:ext uri="{FF2B5EF4-FFF2-40B4-BE49-F238E27FC236}">
                    <a16:creationId xmlns:a16="http://schemas.microsoft.com/office/drawing/2014/main" id="{3D283911-C780-B687-337F-3470BC324C72}"/>
                  </a:ext>
                </a:extLst>
              </p:cNvPr>
              <p:cNvSpPr>
                <a:spLocks noGrp="1"/>
              </p:cNvSpPr>
              <p:nvPr>
                <p:ph type="body" sz="quarter" idx="12"/>
              </p:nvPr>
            </p:nvSpPr>
            <p:spPr>
              <a:xfrm>
                <a:off x="838200" y="2512405"/>
                <a:ext cx="9505335" cy="3597450"/>
              </a:xfrm>
            </p:spPr>
            <p:txBody>
              <a:bodyPr>
                <a:normAutofit/>
              </a:bodyPr>
              <a:lstStyle/>
              <a:p>
                <a:pPr algn="just"/>
                <a:r>
                  <a:rPr lang="lt-LT" sz="2400" dirty="0">
                    <a:solidFill>
                      <a:srgbClr val="000000"/>
                    </a:solidFill>
                    <a:effectLst/>
                    <a:latin typeface="Times New Roman" panose="02020603050405020304" pitchFamily="18" charset="0"/>
                    <a:cs typeface="Times New Roman" panose="02020603050405020304" pitchFamily="18" charset="0"/>
                  </a:rPr>
                  <a:t>Modifikuotame t-</a:t>
                </a:r>
                <a:r>
                  <a:rPr lang="lt-LT" sz="2400" dirty="0" err="1">
                    <a:solidFill>
                      <a:srgbClr val="000000"/>
                    </a:solidFill>
                    <a:effectLst/>
                    <a:latin typeface="Times New Roman" panose="02020603050405020304" pitchFamily="18" charset="0"/>
                    <a:cs typeface="Times New Roman" panose="02020603050405020304" pitchFamily="18" charset="0"/>
                  </a:rPr>
                  <a:t>sne</a:t>
                </a:r>
                <a:r>
                  <a:rPr lang="lt-LT" sz="2400" dirty="0">
                    <a:solidFill>
                      <a:srgbClr val="000000"/>
                    </a:solidFill>
                    <a:effectLst/>
                    <a:latin typeface="Times New Roman" panose="02020603050405020304" pitchFamily="18" charset="0"/>
                    <a:cs typeface="Times New Roman" panose="02020603050405020304" pitchFamily="18" charset="0"/>
                  </a:rPr>
                  <a:t> sąlyginės porų panašumo tikimybės apskaičiuojamos remiantis ne </a:t>
                </a:r>
                <a:r>
                  <a:rPr lang="lt-LT" sz="2400" dirty="0" err="1">
                    <a:solidFill>
                      <a:srgbClr val="000000"/>
                    </a:solidFill>
                    <a:latin typeface="Times New Roman" panose="02020603050405020304" pitchFamily="18" charset="0"/>
                    <a:cs typeface="Times New Roman" panose="02020603050405020304" pitchFamily="18" charset="0"/>
                  </a:rPr>
                  <a:t>E</a:t>
                </a:r>
                <a:r>
                  <a:rPr lang="lt-LT" sz="2400" dirty="0" err="1">
                    <a:solidFill>
                      <a:srgbClr val="000000"/>
                    </a:solidFill>
                    <a:effectLst/>
                    <a:latin typeface="Times New Roman" panose="02020603050405020304" pitchFamily="18" charset="0"/>
                    <a:cs typeface="Times New Roman" panose="02020603050405020304" pitchFamily="18" charset="0"/>
                  </a:rPr>
                  <a:t>uklido</a:t>
                </a:r>
                <a:r>
                  <a:rPr lang="lt-LT" sz="2400" dirty="0">
                    <a:solidFill>
                      <a:srgbClr val="000000"/>
                    </a:solidFill>
                    <a:effectLst/>
                    <a:latin typeface="Times New Roman" panose="02020603050405020304" pitchFamily="18" charset="0"/>
                    <a:cs typeface="Times New Roman" panose="02020603050405020304" pitchFamily="18" charset="0"/>
                  </a:rPr>
                  <a:t> metrika, o </a:t>
                </a:r>
                <a:r>
                  <a:rPr lang="lt-LT" sz="2400" dirty="0" err="1">
                    <a:solidFill>
                      <a:srgbClr val="000000"/>
                    </a:solidFill>
                    <a:effectLst/>
                    <a:latin typeface="Times New Roman" panose="02020603050405020304" pitchFamily="18" charset="0"/>
                    <a:cs typeface="Times New Roman" panose="02020603050405020304" pitchFamily="18" charset="0"/>
                  </a:rPr>
                  <a:t>mahalanobio</a:t>
                </a:r>
                <a:r>
                  <a:rPr lang="lt-LT" sz="2400" dirty="0">
                    <a:solidFill>
                      <a:srgbClr val="000000"/>
                    </a:solidFill>
                    <a:effectLst/>
                    <a:latin typeface="Times New Roman" panose="02020603050405020304" pitchFamily="18" charset="0"/>
                    <a:cs typeface="Times New Roman" panose="02020603050405020304" pitchFamily="18" charset="0"/>
                  </a:rPr>
                  <a:t>. Ši modifikacija tinkama gedimams / klaidoms aptikti, kuriame vienu metu atsižvelgiama į vietinę struktūrą ir skirtingus kintamųjų mastelius. Tinkama metrika pramoninių procesų duomenims.</a:t>
                </a:r>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r>
                  <a:rPr lang="lt-LT"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Mahalanobio</a:t>
                </a:r>
                <a:r>
                  <a:rPr lang="lt-LT"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atstumas apskaičiuojamas pasitelkiant </a:t>
                </a:r>
                <a:r>
                  <a:rPr lang="lt-LT"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kovariacijų</a:t>
                </a:r>
                <a:r>
                  <a:rPr lang="lt-LT"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matricą:</a:t>
                </a:r>
              </a:p>
              <a:p>
                <a:pPr algn="just"/>
                <a14:m>
                  <m:oMathPara xmlns:m="http://schemas.openxmlformats.org/officeDocument/2006/math">
                    <m:oMathParaPr>
                      <m:jc m:val="centerGroup"/>
                    </m:oMathParaPr>
                    <m:oMath xmlns:m="http://schemas.openxmlformats.org/officeDocument/2006/math">
                      <m:sSub>
                        <m:sSubPr>
                          <m:ctrlPr>
                            <a:rPr lang="lt-LT" sz="24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lt-LT" sz="24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e>
                        <m:sub>
                          <m:r>
                            <a:rPr lang="lt-LT" sz="24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𝑀</m:t>
                          </m:r>
                        </m:sub>
                      </m:sSub>
                      <m:d>
                        <m:dPr>
                          <m:ctrlPr>
                            <a:rPr lang="lt-LT" sz="24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lt-LT" sz="24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r>
                            <a:rPr lang="lt-LT" sz="24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lt-LT" sz="24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d>
                      <m:r>
                        <a:rPr lang="lt-LT" sz="24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lt-LT" sz="240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lt-LT" sz="240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𝑥</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𝑦</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e>
                            <m:sup>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𝑇</m:t>
                              </m:r>
                            </m:sup>
                          </m:sSup>
                          <m:r>
                            <a:rPr lang="lt-LT" sz="2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lt-LT" sz="2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lt-LT"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𝑆</m:t>
                              </m:r>
                            </m:e>
                            <m:sup>
                              <m:r>
                                <a:rPr lang="lt-LT"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p>
                          </m:sSup>
                          <m:r>
                            <a:rPr lang="lt-LT" sz="2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lt-LT"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lt-LT"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𝑥</m:t>
                          </m:r>
                          <m:r>
                            <a:rPr lang="lt-LT"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lt-LT"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𝑦</m:t>
                          </m:r>
                          <m:r>
                            <a:rPr lang="lt-LT"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e>
                      </m:rad>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lt-LT" sz="2400" b="0" i="1" dirty="0">
                  <a:solidFill>
                    <a:srgbClr val="000000"/>
                  </a:solidFill>
                  <a:latin typeface="Cambria Math" panose="02040503050406030204" pitchFamily="18" charset="0"/>
                  <a:ea typeface="Calibri" panose="020F050202020403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𝑘𝑢𝑟</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𝑥</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𝑖𝑟</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𝑦</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𝑡𝑎</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š</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𝑘</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ų </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𝑘𝑜𝑜𝑟𝑑𝑖𝑛𝑎𝑡</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ė</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𝑠</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𝑜</m:t>
                      </m:r>
                      <m:r>
                        <a:rPr lang="lt-LT" sz="24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lt-LT"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lt-LT"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𝑆</m:t>
                          </m:r>
                        </m:e>
                        <m:sup>
                          <m:r>
                            <a:rPr lang="lt-LT"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p>
                      </m:sSup>
                      <m:r>
                        <a:rPr lang="lt-LT"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𝑘𝑜𝑣𝑎𝑟𝑖𝑎𝑐𝑖𝑗</m:t>
                      </m:r>
                      <m:r>
                        <a:rPr lang="lt-LT"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ų </m:t>
                      </m:r>
                      <m:r>
                        <a:rPr lang="lt-LT"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𝑚𝑎𝑡𝑟𝑖𝑐𝑎</m:t>
                      </m:r>
                      <m:r>
                        <a:rPr lang="lt-LT"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lt-LT" sz="24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 name="Teksto vietos rezervavimo ženklas 2">
                <a:extLst>
                  <a:ext uri="{FF2B5EF4-FFF2-40B4-BE49-F238E27FC236}">
                    <a16:creationId xmlns:a16="http://schemas.microsoft.com/office/drawing/2014/main" id="{3D283911-C780-B687-337F-3470BC324C72}"/>
                  </a:ext>
                </a:extLst>
              </p:cNvPr>
              <p:cNvSpPr>
                <a:spLocks noGrp="1" noRot="1" noChangeAspect="1" noMove="1" noResize="1" noEditPoints="1" noAdjustHandles="1" noChangeArrowheads="1" noChangeShapeType="1" noTextEdit="1"/>
              </p:cNvSpPr>
              <p:nvPr>
                <p:ph type="body" sz="quarter" idx="12"/>
              </p:nvPr>
            </p:nvSpPr>
            <p:spPr>
              <a:xfrm>
                <a:off x="838200" y="2512405"/>
                <a:ext cx="9505335" cy="3597450"/>
              </a:xfrm>
              <a:blipFill>
                <a:blip r:embed="rId2"/>
                <a:stretch>
                  <a:fillRect l="-1026" t="-2373" r="-96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59925F-0E7B-72BA-F29B-B08EFEA7F4C4}"/>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55</a:t>
            </a:r>
          </a:p>
        </p:txBody>
      </p:sp>
    </p:spTree>
    <p:extLst>
      <p:ext uri="{BB962C8B-B14F-4D97-AF65-F5344CB8AC3E}">
        <p14:creationId xmlns:p14="http://schemas.microsoft.com/office/powerpoint/2010/main" val="1096522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8C08513-10C4-D23B-003F-73C5D9D0EA49}"/>
              </a:ext>
            </a:extLst>
          </p:cNvPr>
          <p:cNvSpPr>
            <a:spLocks noGrp="1"/>
          </p:cNvSpPr>
          <p:nvPr>
            <p:ph type="title"/>
          </p:nvPr>
        </p:nvSpPr>
        <p:spPr>
          <a:xfrm>
            <a:off x="838199" y="650207"/>
            <a:ext cx="9053945" cy="1126868"/>
          </a:xfrm>
        </p:spPr>
        <p:txBody>
          <a:bodyPr>
            <a:normAutofit fontScale="90000"/>
          </a:bodyPr>
          <a:lstStyle/>
          <a:p>
            <a:r>
              <a:rPr lang="lt-LT" dirty="0">
                <a:latin typeface="Times New Roman" panose="02020603050405020304" pitchFamily="18" charset="0"/>
                <a:cs typeface="Times New Roman" panose="02020603050405020304" pitchFamily="18" charset="0"/>
              </a:rPr>
              <a:t>Algoritmo modifikacijos – skirtingos atstumų metrikos</a:t>
            </a:r>
            <a:endParaRPr lang="lt-LT" dirty="0"/>
          </a:p>
        </p:txBody>
      </p:sp>
      <p:sp>
        <p:nvSpPr>
          <p:cNvPr id="3" name="Teksto vietos rezervavimo ženklas 2">
            <a:extLst>
              <a:ext uri="{FF2B5EF4-FFF2-40B4-BE49-F238E27FC236}">
                <a16:creationId xmlns:a16="http://schemas.microsoft.com/office/drawing/2014/main" id="{952B2A7D-6FA5-2306-CAD7-C12F69FF92CD}"/>
              </a:ext>
            </a:extLst>
          </p:cNvPr>
          <p:cNvSpPr>
            <a:spLocks noGrp="1"/>
          </p:cNvSpPr>
          <p:nvPr>
            <p:ph type="body" sz="quarter" idx="12"/>
          </p:nvPr>
        </p:nvSpPr>
        <p:spPr>
          <a:xfrm>
            <a:off x="838199" y="2200085"/>
            <a:ext cx="9977284" cy="2236058"/>
          </a:xfrm>
        </p:spPr>
        <p:txBody>
          <a:bodyPr>
            <a:normAutofit/>
          </a:bodyPr>
          <a:lstStyle/>
          <a:p>
            <a:pPr algn="just"/>
            <a:r>
              <a:rPr lang="lt-LT"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Hammingo</a:t>
            </a:r>
            <a:r>
              <a:rPr lang="lt-LT" sz="2400" dirty="0">
                <a:solidFill>
                  <a:srgbClr val="000000"/>
                </a:solidFill>
                <a:effectLst/>
                <a:latin typeface="Times New Roman" panose="02020603050405020304" pitchFamily="18" charset="0"/>
                <a:cs typeface="Times New Roman" panose="02020603050405020304" pitchFamily="18" charset="0"/>
              </a:rPr>
              <a:t> atstumas tarp dviejų vienodo ilgio eilučių - tai pozicijų, kuriose atitinkami simboliai skiriasi, skaičius. Kitaip tariant, jis parodo mažiausią pakeitimų skaičių, reikalingą vienai eilutei pakeisti kita, arba mažiausią klaidų, dėl kurių viena eilutė galėjo būti pakeista kita, skaičių. Bendresniame kontekste </a:t>
            </a:r>
            <a:r>
              <a:rPr lang="lt-LT" sz="2400" dirty="0" err="1">
                <a:solidFill>
                  <a:srgbClr val="000000"/>
                </a:solidFill>
                <a:effectLst/>
                <a:latin typeface="Times New Roman" panose="02020603050405020304" pitchFamily="18" charset="0"/>
                <a:cs typeface="Times New Roman" panose="02020603050405020304" pitchFamily="18" charset="0"/>
              </a:rPr>
              <a:t>Hammingo</a:t>
            </a:r>
            <a:r>
              <a:rPr lang="lt-LT" sz="2400" dirty="0">
                <a:solidFill>
                  <a:srgbClr val="000000"/>
                </a:solidFill>
                <a:effectLst/>
                <a:latin typeface="Times New Roman" panose="02020603050405020304" pitchFamily="18" charset="0"/>
                <a:cs typeface="Times New Roman" panose="02020603050405020304" pitchFamily="18" charset="0"/>
              </a:rPr>
              <a:t> atstumas yra viena iš keleto eilučių metrikų, skirtų dviejų sekų redagavimo atstumui matuoti.</a:t>
            </a:r>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lt-LT" sz="2400" dirty="0">
              <a:solidFill>
                <a:srgbClr val="000000"/>
              </a:solidFill>
              <a:latin typeface="Times New Roman" panose="02020603050405020304" pitchFamily="18" charset="0"/>
              <a:cs typeface="Times New Roman" panose="02020603050405020304" pitchFamily="18" charset="0"/>
            </a:endParaRPr>
          </a:p>
        </p:txBody>
      </p:sp>
      <p:pic>
        <p:nvPicPr>
          <p:cNvPr id="12290" name="Picture 2" descr="Edit Distance">
            <a:extLst>
              <a:ext uri="{FF2B5EF4-FFF2-40B4-BE49-F238E27FC236}">
                <a16:creationId xmlns:a16="http://schemas.microsoft.com/office/drawing/2014/main" id="{604351FB-4FE7-BB28-D927-5C2D492A6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592" y="4062517"/>
            <a:ext cx="2628900" cy="1771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A310B6-6326-EB15-F9AA-EF0F3C73331A}"/>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56</a:t>
            </a:r>
          </a:p>
        </p:txBody>
      </p:sp>
    </p:spTree>
    <p:extLst>
      <p:ext uri="{BB962C8B-B14F-4D97-AF65-F5344CB8AC3E}">
        <p14:creationId xmlns:p14="http://schemas.microsoft.com/office/powerpoint/2010/main" val="4004302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19123" y="1236554"/>
            <a:ext cx="6249086" cy="3657600"/>
          </a:xfrm>
        </p:spPr>
        <p:txBody>
          <a:bodyPr/>
          <a:lstStyle/>
          <a:p>
            <a:r>
              <a:rPr lang="lt-LT">
                <a:latin typeface="Times New Roman" panose="02020603050405020304" pitchFamily="18" charset="0"/>
                <a:cs typeface="Times New Roman" panose="02020603050405020304" pitchFamily="18" charset="0"/>
              </a:rPr>
              <a:t>PRITAIKYMAS DUOMENIMS</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8133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592" y="530860"/>
            <a:ext cx="9053945" cy="787732"/>
          </a:xfrm>
        </p:spPr>
        <p:txBody>
          <a:bodyPr/>
          <a:lstStyle/>
          <a:p>
            <a:r>
              <a:rPr lang="lt-LT" i="1" dirty="0">
                <a:latin typeface="Times New Roman" panose="02020603050405020304" pitchFamily="18" charset="0"/>
                <a:cs typeface="Times New Roman" panose="02020603050405020304" pitchFamily="18" charset="0"/>
              </a:rPr>
              <a:t>Iris</a:t>
            </a:r>
            <a:r>
              <a:rPr lang="lt-LT" dirty="0">
                <a:latin typeface="Times New Roman" panose="02020603050405020304" pitchFamily="18" charset="0"/>
                <a:cs typeface="Times New Roman" panose="02020603050405020304" pitchFamily="18" charset="0"/>
              </a:rPr>
              <a:t> duomenų rinkinys</a:t>
            </a:r>
            <a:endParaRPr lang="en-US" dirty="0"/>
          </a:p>
        </p:txBody>
      </p:sp>
      <p:sp>
        <p:nvSpPr>
          <p:cNvPr id="3" name="Text Placeholder 2"/>
          <p:cNvSpPr>
            <a:spLocks noGrp="1"/>
          </p:cNvSpPr>
          <p:nvPr>
            <p:ph type="body" sz="quarter" idx="12"/>
          </p:nvPr>
        </p:nvSpPr>
        <p:spPr>
          <a:xfrm>
            <a:off x="937591" y="1535877"/>
            <a:ext cx="9053945" cy="4791263"/>
          </a:xfrm>
        </p:spPr>
        <p:txBody>
          <a:bodyPr>
            <a:normAutofit/>
          </a:bodyPr>
          <a:lstStyle/>
          <a:p>
            <a:pPr marL="342900" lvl="0" indent="-342900">
              <a:lnSpc>
                <a:spcPct val="107000"/>
              </a:lnSpc>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150 įrašų.</a:t>
            </a:r>
            <a:endParaRPr lang="en-US" sz="2400" dirty="0">
              <a:solidFill>
                <a:srgbClr val="000000"/>
              </a:solidFill>
              <a:latin typeface="Times New Roman" panose="02020603050405020304" pitchFamily="18" charset="0"/>
              <a:cs typeface="Times New Roman" panose="02020603050405020304" pitchFamily="18" charset="0"/>
            </a:endParaRPr>
          </a:p>
          <a:p>
            <a:pPr marL="342900" lvl="0" indent="-342900">
              <a:lnSpc>
                <a:spcPct val="107000"/>
              </a:lnSpc>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Dimensija </a:t>
            </a:r>
            <a:r>
              <a:rPr lang="lt-LT" sz="2400">
                <a:solidFill>
                  <a:srgbClr val="000000"/>
                </a:solidFill>
                <a:latin typeface="Times New Roman" panose="02020603050405020304" pitchFamily="18" charset="0"/>
                <a:cs typeface="Times New Roman" panose="02020603050405020304" pitchFamily="18" charset="0"/>
              </a:rPr>
              <a:t>– </a:t>
            </a:r>
            <a:r>
              <a:rPr lang="lt-LT" sz="2400" dirty="0">
                <a:solidFill>
                  <a:srgbClr val="000000"/>
                </a:solidFill>
                <a:latin typeface="Times New Roman" panose="02020603050405020304" pitchFamily="18" charset="0"/>
                <a:cs typeface="Times New Roman" panose="02020603050405020304" pitchFamily="18" charset="0"/>
              </a:rPr>
              <a:t>4. </a:t>
            </a:r>
            <a:endParaRPr lang="en-US" sz="2400" dirty="0">
              <a:solidFill>
                <a:srgbClr val="000000"/>
              </a:solidFill>
              <a:latin typeface="Times New Roman" panose="02020603050405020304" pitchFamily="18" charset="0"/>
              <a:cs typeface="Times New Roman" panose="02020603050405020304" pitchFamily="18" charset="0"/>
            </a:endParaRPr>
          </a:p>
          <a:p>
            <a:pPr marL="342900" lvl="0" indent="-342900">
              <a:lnSpc>
                <a:spcPct val="107000"/>
              </a:lnSpc>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Duomenys suskirstyti į </a:t>
            </a:r>
            <a:r>
              <a:rPr lang="en-US" sz="2400" dirty="0">
                <a:solidFill>
                  <a:srgbClr val="000000"/>
                </a:solidFill>
                <a:latin typeface="Times New Roman" panose="02020603050405020304" pitchFamily="18" charset="0"/>
                <a:cs typeface="Times New Roman" panose="02020603050405020304" pitchFamily="18" charset="0"/>
              </a:rPr>
              <a:t>3</a:t>
            </a:r>
            <a:r>
              <a:rPr lang="lt-LT" sz="2400" dirty="0">
                <a:solidFill>
                  <a:srgbClr val="000000"/>
                </a:solidFill>
                <a:latin typeface="Times New Roman" panose="02020603050405020304" pitchFamily="18" charset="0"/>
                <a:cs typeface="Times New Roman" panose="02020603050405020304" pitchFamily="18" charset="0"/>
              </a:rPr>
              <a:t> klases</a:t>
            </a:r>
            <a:r>
              <a:rPr lang="en-US" sz="2400" dirty="0">
                <a:solidFill>
                  <a:srgbClr val="000000"/>
                </a:solidFill>
                <a:latin typeface="Times New Roman" panose="02020603050405020304" pitchFamily="18" charset="0"/>
                <a:cs typeface="Times New Roman" panose="02020603050405020304" pitchFamily="18" charset="0"/>
              </a:rPr>
              <a:t>:</a:t>
            </a:r>
          </a:p>
          <a:p>
            <a:pPr marL="800100" lvl="1" indent="-342900">
              <a:lnSpc>
                <a:spcPct val="107000"/>
              </a:lnSpc>
              <a:buFont typeface="Courier New" panose="02070309020205020404" pitchFamily="49" charset="0"/>
              <a:buChar char="o"/>
            </a:pPr>
            <a:r>
              <a:rPr lang="lt-LT" sz="2400">
                <a:solidFill>
                  <a:srgbClr val="000000"/>
                </a:solidFill>
                <a:latin typeface="Times New Roman" panose="02020603050405020304" pitchFamily="18" charset="0"/>
                <a:cs typeface="Times New Roman" panose="02020603050405020304" pitchFamily="18" charset="0"/>
              </a:rPr>
              <a:t>Iris </a:t>
            </a:r>
            <a:r>
              <a:rPr lang="lt-LT" sz="2400" err="1">
                <a:solidFill>
                  <a:srgbClr val="000000"/>
                </a:solidFill>
                <a:latin typeface="Times New Roman" panose="02020603050405020304" pitchFamily="18" charset="0"/>
                <a:cs typeface="Times New Roman" panose="02020603050405020304" pitchFamily="18" charset="0"/>
              </a:rPr>
              <a:t>setosa</a:t>
            </a:r>
            <a:r>
              <a:rPr lang="lt-LT" sz="2400">
                <a:solidFill>
                  <a:srgbClr val="000000"/>
                </a:solidFill>
                <a:latin typeface="Times New Roman" panose="02020603050405020304" pitchFamily="18" charset="0"/>
                <a:cs typeface="Times New Roman" panose="02020603050405020304" pitchFamily="18" charset="0"/>
              </a:rPr>
              <a:t>.</a:t>
            </a:r>
            <a:endParaRPr lang="en-US" sz="2400">
              <a:solidFill>
                <a:srgbClr val="000000"/>
              </a:solidFill>
              <a:latin typeface="Times New Roman" panose="02020603050405020304" pitchFamily="18" charset="0"/>
              <a:cs typeface="Times New Roman" panose="02020603050405020304" pitchFamily="18" charset="0"/>
            </a:endParaRPr>
          </a:p>
          <a:p>
            <a:pPr marL="800100" lvl="1" indent="-342900">
              <a:lnSpc>
                <a:spcPct val="107000"/>
              </a:lnSpc>
              <a:buFont typeface="Courier New" panose="02070309020205020404" pitchFamily="49" charset="0"/>
              <a:buChar char="o"/>
            </a:pPr>
            <a:r>
              <a:rPr lang="lt-LT" sz="2400">
                <a:solidFill>
                  <a:srgbClr val="000000"/>
                </a:solidFill>
                <a:latin typeface="Times New Roman" panose="02020603050405020304" pitchFamily="18" charset="0"/>
                <a:cs typeface="Times New Roman" panose="02020603050405020304" pitchFamily="18" charset="0"/>
              </a:rPr>
              <a:t>Iris </a:t>
            </a:r>
            <a:r>
              <a:rPr lang="lt-LT" sz="2400" err="1">
                <a:solidFill>
                  <a:srgbClr val="000000"/>
                </a:solidFill>
                <a:latin typeface="Times New Roman" panose="02020603050405020304" pitchFamily="18" charset="0"/>
                <a:cs typeface="Times New Roman" panose="02020603050405020304" pitchFamily="18" charset="0"/>
              </a:rPr>
              <a:t>versicolor</a:t>
            </a:r>
            <a:r>
              <a:rPr lang="lt-LT" sz="2400">
                <a:solidFill>
                  <a:srgbClr val="000000"/>
                </a:solidFill>
                <a:latin typeface="Times New Roman" panose="02020603050405020304" pitchFamily="18" charset="0"/>
                <a:cs typeface="Times New Roman" panose="02020603050405020304" pitchFamily="18" charset="0"/>
              </a:rPr>
              <a:t>.</a:t>
            </a:r>
            <a:endParaRPr lang="en-US" sz="2400">
              <a:solidFill>
                <a:srgbClr val="000000"/>
              </a:solidFill>
              <a:latin typeface="Times New Roman" panose="02020603050405020304" pitchFamily="18" charset="0"/>
              <a:cs typeface="Times New Roman" panose="02020603050405020304" pitchFamily="18" charset="0"/>
            </a:endParaRPr>
          </a:p>
          <a:p>
            <a:pPr marL="800100" lvl="1" indent="-342900">
              <a:lnSpc>
                <a:spcPct val="107000"/>
              </a:lnSpc>
              <a:buFont typeface="Courier New" panose="02070309020205020404" pitchFamily="49" charset="0"/>
              <a:buChar char="o"/>
            </a:pPr>
            <a:r>
              <a:rPr lang="lt-LT" sz="2400">
                <a:solidFill>
                  <a:srgbClr val="000000"/>
                </a:solidFill>
                <a:latin typeface="Times New Roman" panose="02020603050405020304" pitchFamily="18" charset="0"/>
                <a:cs typeface="Times New Roman" panose="02020603050405020304" pitchFamily="18" charset="0"/>
              </a:rPr>
              <a:t>Iris </a:t>
            </a:r>
            <a:r>
              <a:rPr lang="lt-LT" sz="2400" err="1">
                <a:solidFill>
                  <a:srgbClr val="000000"/>
                </a:solidFill>
                <a:latin typeface="Times New Roman" panose="02020603050405020304" pitchFamily="18" charset="0"/>
                <a:cs typeface="Times New Roman" panose="02020603050405020304" pitchFamily="18" charset="0"/>
              </a:rPr>
              <a:t>virginica</a:t>
            </a:r>
            <a:r>
              <a:rPr lang="lt-LT" sz="2400">
                <a:solidFill>
                  <a:srgbClr val="000000"/>
                </a:solidFill>
                <a:latin typeface="Times New Roman" panose="02020603050405020304" pitchFamily="18" charset="0"/>
                <a:cs typeface="Times New Roman" panose="02020603050405020304" pitchFamily="18" charset="0"/>
              </a:rPr>
              <a:t>.</a:t>
            </a:r>
          </a:p>
          <a:p>
            <a:pPr marL="342900" indent="-342900">
              <a:lnSpc>
                <a:spcPct val="107000"/>
              </a:lnSpc>
              <a:buFont typeface="Arial" panose="020B0604020202020204" pitchFamily="34" charset="0"/>
              <a:buChar char="•"/>
            </a:pPr>
            <a:r>
              <a:rPr lang="lt-LT" sz="2400" dirty="0" err="1">
                <a:solidFill>
                  <a:srgbClr val="000000"/>
                </a:solidFill>
                <a:latin typeface="Times New Roman" panose="02020603050405020304" pitchFamily="18" charset="0"/>
                <a:cs typeface="Times New Roman" panose="02020603050405020304" pitchFamily="18" charset="0"/>
              </a:rPr>
              <a:t>Kullback-Leiblerio</a:t>
            </a:r>
            <a:r>
              <a:rPr lang="lt-LT" sz="2400" dirty="0">
                <a:solidFill>
                  <a:srgbClr val="000000"/>
                </a:solidFill>
                <a:latin typeface="Times New Roman" panose="02020603050405020304" pitchFamily="18" charset="0"/>
                <a:cs typeface="Times New Roman" panose="02020603050405020304" pitchFamily="18" charset="0"/>
              </a:rPr>
              <a:t> </a:t>
            </a:r>
            <a:r>
              <a:rPr lang="lt-LT" sz="2400" dirty="0" err="1">
                <a:solidFill>
                  <a:srgbClr val="000000"/>
                </a:solidFill>
                <a:latin typeface="Times New Roman" panose="02020603050405020304" pitchFamily="18" charset="0"/>
                <a:cs typeface="Times New Roman" panose="02020603050405020304" pitchFamily="18" charset="0"/>
              </a:rPr>
              <a:t>divergencija</a:t>
            </a:r>
            <a:endParaRPr lang="en-GB" sz="2400">
              <a:solidFill>
                <a:srgbClr val="000000"/>
              </a:solidFill>
              <a:latin typeface="Times New Roman" panose="02020603050405020304" pitchFamily="18" charset="0"/>
              <a:cs typeface="Times New Roman" panose="02020603050405020304" pitchFamily="18" charset="0"/>
            </a:endParaRPr>
          </a:p>
          <a:p>
            <a:pPr marL="800100" lvl="1" indent="-342900">
              <a:lnSpc>
                <a:spcPct val="107000"/>
              </a:lnSpc>
              <a:buFont typeface="Courier New" panose="02070309020205020404" pitchFamily="49" charset="0"/>
              <a:buChar char="o"/>
            </a:pPr>
            <a:r>
              <a:rPr lang="en-GB" sz="2400">
                <a:solidFill>
                  <a:srgbClr val="000000"/>
                </a:solidFill>
                <a:latin typeface="Times New Roman" panose="02020603050405020304" pitchFamily="18" charset="0"/>
                <a:cs typeface="Times New Roman" panose="02020603050405020304" pitchFamily="18" charset="0"/>
              </a:rPr>
              <a:t>Po 250 </a:t>
            </a:r>
            <a:r>
              <a:rPr lang="en-GB" sz="2400" err="1">
                <a:solidFill>
                  <a:srgbClr val="000000"/>
                </a:solidFill>
                <a:latin typeface="Times New Roman" panose="02020603050405020304" pitchFamily="18" charset="0"/>
                <a:cs typeface="Times New Roman" panose="02020603050405020304" pitchFamily="18" charset="0"/>
              </a:rPr>
              <a:t>iteracij</a:t>
            </a:r>
            <a:r>
              <a:rPr lang="lt-LT" sz="2400">
                <a:solidFill>
                  <a:srgbClr val="000000"/>
                </a:solidFill>
                <a:latin typeface="Times New Roman" panose="02020603050405020304" pitchFamily="18" charset="0"/>
                <a:cs typeface="Times New Roman" panose="02020603050405020304" pitchFamily="18" charset="0"/>
              </a:rPr>
              <a:t>ų – 40,93.</a:t>
            </a:r>
            <a:endParaRPr lang="en-GB" sz="2400">
              <a:solidFill>
                <a:srgbClr val="000000"/>
              </a:solidFill>
              <a:latin typeface="Times New Roman" panose="02020603050405020304" pitchFamily="18" charset="0"/>
              <a:cs typeface="Times New Roman" panose="02020603050405020304" pitchFamily="18" charset="0"/>
            </a:endParaRPr>
          </a:p>
          <a:p>
            <a:pPr marL="800100" lvl="1" indent="-342900">
              <a:lnSpc>
                <a:spcPct val="107000"/>
              </a:lnSpc>
              <a:buFont typeface="Courier New" panose="02070309020205020404" pitchFamily="49" charset="0"/>
              <a:buChar char="o"/>
            </a:pPr>
            <a:r>
              <a:rPr lang="lt-LT" sz="2400">
                <a:solidFill>
                  <a:srgbClr val="000000"/>
                </a:solidFill>
                <a:latin typeface="Times New Roman" panose="02020603050405020304" pitchFamily="18" charset="0"/>
                <a:cs typeface="Times New Roman" panose="02020603050405020304" pitchFamily="18" charset="0"/>
              </a:rPr>
              <a:t>Po 500 iteracijų – </a:t>
            </a:r>
            <a:r>
              <a:rPr lang="en-LT" sz="2400" dirty="0">
                <a:solidFill>
                  <a:srgbClr val="000000"/>
                </a:solidFill>
                <a:latin typeface="Times New Roman" panose="02020603050405020304" pitchFamily="18" charset="0"/>
                <a:cs typeface="Times New Roman" panose="02020603050405020304" pitchFamily="18" charset="0"/>
              </a:rPr>
              <a:t>0,08</a:t>
            </a:r>
            <a:r>
              <a:rPr lang="lt-LT" sz="2400">
                <a:solidFill>
                  <a:srgbClr val="00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96204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3061" y="1189621"/>
            <a:ext cx="3399940" cy="1347102"/>
          </a:xfrm>
        </p:spPr>
        <p:txBody>
          <a:bodyPr>
            <a:noAutofit/>
          </a:bodyPr>
          <a:lstStyle/>
          <a:p>
            <a:r>
              <a:rPr lang="lt-LT" i="1">
                <a:latin typeface="Times New Roman" panose="02020603050405020304" pitchFamily="18" charset="0"/>
                <a:cs typeface="Times New Roman" panose="02020603050405020304" pitchFamily="18" charset="0"/>
              </a:rPr>
              <a:t>Iris</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8573729" y="2597213"/>
            <a:ext cx="3258432" cy="3869075"/>
          </a:xfrm>
        </p:spPr>
        <p:txBody>
          <a:bodyPr>
            <a:normAutofit lnSpcReduction="10000"/>
          </a:bodyPr>
          <a:lstStyle/>
          <a:p>
            <a:pPr>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     verbose=</a:t>
            </a:r>
            <a:r>
              <a:rPr lang="lt-LT" sz="1600" b="0">
                <a:solidFill>
                  <a:srgbClr val="098156"/>
                </a:solidFill>
                <a:effectLst/>
                <a:latin typeface="Courier New" panose="02070309020205020404" pitchFamily="49" charset="0"/>
              </a:rPr>
              <a:t>0</a:t>
            </a:r>
            <a:r>
              <a:rPr lang="lt-LT" sz="1600" b="0">
                <a:solidFill>
                  <a:srgbClr val="000000"/>
                </a:solidFill>
                <a:effectLst/>
                <a:latin typeface="Courier New" panose="02070309020205020404" pitchFamily="49" charset="0"/>
              </a:rPr>
              <a:t>,n_iter=</a:t>
            </a:r>
            <a:r>
              <a:rPr lang="lt-LT" sz="1600" b="0">
                <a:solidFill>
                  <a:srgbClr val="098156"/>
                </a:solidFill>
                <a:effectLst/>
                <a:latin typeface="Courier New" panose="02070309020205020404" pitchFamily="49" charset="0"/>
              </a:rPr>
              <a:t>300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random_state</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a:t>
            </a:r>
          </a:p>
          <a:p>
            <a:pPr lvl="0">
              <a:lnSpc>
                <a:spcPct val="107000"/>
              </a:lnSpc>
            </a:pPr>
            <a:endPar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Keistas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parametras. </a:t>
            </a:r>
          </a:p>
          <a:p>
            <a:pPr lvl="0">
              <a:lnSpc>
                <a:spcPct val="107000"/>
              </a:lnSpc>
            </a:pP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Likusieji parametrai palikti su reikšmėmis pagal nutylėjimą. </a:t>
            </a:r>
          </a:p>
          <a:p>
            <a:pPr lvl="0">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Geriausias rezultatas gautas, kai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perpleksiškumas</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lygus 50.</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Paveikslėlis 12">
            <a:extLst>
              <a:ext uri="{FF2B5EF4-FFF2-40B4-BE49-F238E27FC236}">
                <a16:creationId xmlns:a16="http://schemas.microsoft.com/office/drawing/2014/main" id="{D85FEF2A-FC35-C1B4-27A9-8CDDC184E1C4}"/>
              </a:ext>
            </a:extLst>
          </p:cNvPr>
          <p:cNvPicPr>
            <a:picLocks noChangeAspect="1"/>
          </p:cNvPicPr>
          <p:nvPr/>
        </p:nvPicPr>
        <p:blipFill>
          <a:blip r:embed="rId2"/>
          <a:stretch>
            <a:fillRect/>
          </a:stretch>
        </p:blipFill>
        <p:spPr>
          <a:xfrm>
            <a:off x="39000" y="108154"/>
            <a:ext cx="8534729" cy="6676103"/>
          </a:xfrm>
          <a:prstGeom prst="rect">
            <a:avLst/>
          </a:prstGeom>
        </p:spPr>
      </p:pic>
      <p:sp>
        <p:nvSpPr>
          <p:cNvPr id="4" name="TextBox 3">
            <a:extLst>
              <a:ext uri="{FF2B5EF4-FFF2-40B4-BE49-F238E27FC236}">
                <a16:creationId xmlns:a16="http://schemas.microsoft.com/office/drawing/2014/main" id="{73BEC8AB-7433-7571-A3CA-51C718EB3084}"/>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59</a:t>
            </a:r>
          </a:p>
        </p:txBody>
      </p:sp>
    </p:spTree>
    <p:extLst>
      <p:ext uri="{BB962C8B-B14F-4D97-AF65-F5344CB8AC3E}">
        <p14:creationId xmlns:p14="http://schemas.microsoft.com/office/powerpoint/2010/main" val="3290465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vadinimas 2">
            <a:extLst>
              <a:ext uri="{FF2B5EF4-FFF2-40B4-BE49-F238E27FC236}">
                <a16:creationId xmlns:a16="http://schemas.microsoft.com/office/drawing/2014/main" id="{0A1B014A-F20D-6481-8502-3AA848057270}"/>
              </a:ext>
            </a:extLst>
          </p:cNvPr>
          <p:cNvSpPr>
            <a:spLocks noGrp="1"/>
          </p:cNvSpPr>
          <p:nvPr>
            <p:ph type="title"/>
          </p:nvPr>
        </p:nvSpPr>
        <p:spPr>
          <a:xfrm>
            <a:off x="1071717" y="2093595"/>
            <a:ext cx="9969910" cy="2920857"/>
          </a:xfrm>
        </p:spPr>
        <p:txBody>
          <a:bodyPr>
            <a:normAutofit fontScale="90000"/>
          </a:bodyPr>
          <a:lstStyle/>
          <a:p>
            <a:r>
              <a:rPr lang="lt-LT" sz="4900" i="1" dirty="0">
                <a:solidFill>
                  <a:srgbClr val="78003F"/>
                </a:solidFill>
                <a:latin typeface="Times New Roman" panose="02020603050405020304" pitchFamily="18" charset="0"/>
                <a:cs typeface="Times New Roman" panose="02020603050405020304" pitchFamily="18" charset="0"/>
              </a:rPr>
              <a:t>t – SNE: </a:t>
            </a:r>
            <a:r>
              <a:rPr lang="lt-LT" sz="4900" b="0" dirty="0">
                <a:solidFill>
                  <a:srgbClr val="78003F"/>
                </a:solidFill>
                <a:latin typeface="Times New Roman" panose="02020603050405020304" pitchFamily="18" charset="0"/>
                <a:cs typeface="Times New Roman" panose="02020603050405020304" pitchFamily="18" charset="0"/>
              </a:rPr>
              <a:t>t - </a:t>
            </a:r>
            <a:r>
              <a:rPr lang="lt-LT" sz="4900" b="0" dirty="0" err="1">
                <a:solidFill>
                  <a:srgbClr val="78003F"/>
                </a:solidFill>
                <a:latin typeface="Times New Roman" panose="02020603050405020304" pitchFamily="18" charset="0"/>
                <a:cs typeface="Times New Roman" panose="02020603050405020304" pitchFamily="18" charset="0"/>
              </a:rPr>
              <a:t>distributed</a:t>
            </a:r>
            <a:r>
              <a:rPr lang="lt-LT" sz="4900" b="0" dirty="0">
                <a:solidFill>
                  <a:srgbClr val="78003F"/>
                </a:solidFill>
                <a:latin typeface="Times New Roman" panose="02020603050405020304" pitchFamily="18" charset="0"/>
                <a:cs typeface="Times New Roman" panose="02020603050405020304" pitchFamily="18" charset="0"/>
              </a:rPr>
              <a:t> </a:t>
            </a:r>
            <a:r>
              <a:rPr lang="lt-LT" sz="4900" b="0" dirty="0" err="1">
                <a:solidFill>
                  <a:srgbClr val="78003F"/>
                </a:solidFill>
                <a:latin typeface="Times New Roman" panose="02020603050405020304" pitchFamily="18" charset="0"/>
                <a:cs typeface="Times New Roman" panose="02020603050405020304" pitchFamily="18" charset="0"/>
              </a:rPr>
              <a:t>stochastic</a:t>
            </a:r>
            <a:r>
              <a:rPr lang="lt-LT" sz="4900" b="0" dirty="0">
                <a:solidFill>
                  <a:srgbClr val="78003F"/>
                </a:solidFill>
                <a:latin typeface="Times New Roman" panose="02020603050405020304" pitchFamily="18" charset="0"/>
                <a:cs typeface="Times New Roman" panose="02020603050405020304" pitchFamily="18" charset="0"/>
              </a:rPr>
              <a:t> </a:t>
            </a:r>
            <a:r>
              <a:rPr lang="lt-LT" sz="4900" b="0" dirty="0" err="1">
                <a:solidFill>
                  <a:srgbClr val="78003F"/>
                </a:solidFill>
                <a:latin typeface="Times New Roman" panose="02020603050405020304" pitchFamily="18" charset="0"/>
                <a:cs typeface="Times New Roman" panose="02020603050405020304" pitchFamily="18" charset="0"/>
              </a:rPr>
              <a:t>neighbor</a:t>
            </a:r>
            <a:r>
              <a:rPr lang="lt-LT" sz="4900" b="0" dirty="0">
                <a:solidFill>
                  <a:srgbClr val="78003F"/>
                </a:solidFill>
                <a:latin typeface="Times New Roman" panose="02020603050405020304" pitchFamily="18" charset="0"/>
                <a:cs typeface="Times New Roman" panose="02020603050405020304" pitchFamily="18" charset="0"/>
              </a:rPr>
              <a:t> </a:t>
            </a:r>
            <a:r>
              <a:rPr lang="lt-LT" sz="4900" b="0" dirty="0" err="1">
                <a:solidFill>
                  <a:srgbClr val="78003F"/>
                </a:solidFill>
                <a:latin typeface="Times New Roman" panose="02020603050405020304" pitchFamily="18" charset="0"/>
                <a:cs typeface="Times New Roman" panose="02020603050405020304" pitchFamily="18" charset="0"/>
              </a:rPr>
              <a:t>embedding</a:t>
            </a:r>
            <a:r>
              <a:rPr lang="lt-LT" sz="4900" b="0" dirty="0">
                <a:solidFill>
                  <a:srgbClr val="78003F"/>
                </a:solidFill>
                <a:latin typeface="Times New Roman" panose="02020603050405020304" pitchFamily="18" charset="0"/>
                <a:cs typeface="Times New Roman" panose="02020603050405020304" pitchFamily="18" charset="0"/>
              </a:rPr>
              <a:t> arba </a:t>
            </a:r>
            <a:r>
              <a:rPr lang="lt-LT" sz="4900" b="0" dirty="0" err="1">
                <a:solidFill>
                  <a:srgbClr val="78003F"/>
                </a:solidFill>
                <a:latin typeface="Times New Roman" panose="02020603050405020304" pitchFamily="18" charset="0"/>
                <a:cs typeface="Times New Roman" panose="02020603050405020304" pitchFamily="18" charset="0"/>
              </a:rPr>
              <a:t>Sjudento</a:t>
            </a:r>
            <a:r>
              <a:rPr lang="lt-LT" sz="4900" b="0" dirty="0">
                <a:solidFill>
                  <a:srgbClr val="78003F"/>
                </a:solidFill>
                <a:latin typeface="Times New Roman" panose="02020603050405020304" pitchFamily="18" charset="0"/>
                <a:cs typeface="Times New Roman" panose="02020603050405020304" pitchFamily="18" charset="0"/>
              </a:rPr>
              <a:t> paskirstymo stochastinis kaimyninis įterpimas</a:t>
            </a:r>
            <a:br>
              <a:rPr lang="lt-LT" dirty="0">
                <a:solidFill>
                  <a:srgbClr val="000000"/>
                </a:solidFill>
              </a:rPr>
            </a:br>
            <a:endParaRPr lang="lt-LT" dirty="0"/>
          </a:p>
        </p:txBody>
      </p:sp>
    </p:spTree>
    <p:extLst>
      <p:ext uri="{BB962C8B-B14F-4D97-AF65-F5344CB8AC3E}">
        <p14:creationId xmlns:p14="http://schemas.microsoft.com/office/powerpoint/2010/main" val="2751167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1105" y="1182986"/>
            <a:ext cx="3516755" cy="1219972"/>
          </a:xfrm>
        </p:spPr>
        <p:txBody>
          <a:bodyPr>
            <a:noAutofit/>
          </a:bodyPr>
          <a:lstStyle/>
          <a:p>
            <a:r>
              <a:rPr lang="lt-LT" i="1">
                <a:latin typeface="Times New Roman" panose="02020603050405020304" pitchFamily="18" charset="0"/>
                <a:cs typeface="Times New Roman" panose="02020603050405020304" pitchFamily="18" charset="0"/>
              </a:rPr>
              <a:t>Iris</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7541105" y="2658141"/>
            <a:ext cx="4041295" cy="3775326"/>
          </a:xfrm>
        </p:spPr>
        <p:txBody>
          <a:bodyPr>
            <a:normAutofit/>
          </a:bodyPr>
          <a:lstStyle/>
          <a:p>
            <a:pPr>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 verbose=</a:t>
            </a:r>
            <a:r>
              <a:rPr lang="lt-LT" sz="1600" b="0">
                <a:solidFill>
                  <a:srgbClr val="098156"/>
                </a:solidFill>
                <a:effectLst/>
                <a:latin typeface="Courier New" panose="02070309020205020404" pitchFamily="49" charset="0"/>
              </a:rPr>
              <a:t>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perplexity</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50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random_state</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Keistas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iteracjų</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skaičiaus parametras. </a:t>
            </a: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Fiksuotas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parametras lygus 50, kiti parametrai pagal nutylėjimą. </a:t>
            </a: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Rezultatai pasiekus 500 iteracijų nebesikeičia, todėl jį fiksuojame.</a:t>
            </a:r>
          </a:p>
        </p:txBody>
      </p:sp>
      <p:pic>
        <p:nvPicPr>
          <p:cNvPr id="5" name="Paveikslėlis 4">
            <a:extLst>
              <a:ext uri="{FF2B5EF4-FFF2-40B4-BE49-F238E27FC236}">
                <a16:creationId xmlns:a16="http://schemas.microsoft.com/office/drawing/2014/main" id="{E81BF0F7-9479-4A5D-5647-23FA26D349FF}"/>
              </a:ext>
            </a:extLst>
          </p:cNvPr>
          <p:cNvPicPr>
            <a:picLocks noChangeAspect="1"/>
          </p:cNvPicPr>
          <p:nvPr/>
        </p:nvPicPr>
        <p:blipFill>
          <a:blip r:embed="rId2"/>
          <a:stretch>
            <a:fillRect/>
          </a:stretch>
        </p:blipFill>
        <p:spPr>
          <a:xfrm>
            <a:off x="411127" y="180642"/>
            <a:ext cx="6523739" cy="6704326"/>
          </a:xfrm>
          <a:prstGeom prst="rect">
            <a:avLst/>
          </a:prstGeom>
        </p:spPr>
      </p:pic>
      <p:sp>
        <p:nvSpPr>
          <p:cNvPr id="4" name="TextBox 3">
            <a:extLst>
              <a:ext uri="{FF2B5EF4-FFF2-40B4-BE49-F238E27FC236}">
                <a16:creationId xmlns:a16="http://schemas.microsoft.com/office/drawing/2014/main" id="{5C0162BE-116F-9CFD-3CF7-30DD0582BDAF}"/>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60</a:t>
            </a:r>
          </a:p>
        </p:txBody>
      </p:sp>
    </p:spTree>
    <p:extLst>
      <p:ext uri="{BB962C8B-B14F-4D97-AF65-F5344CB8AC3E}">
        <p14:creationId xmlns:p14="http://schemas.microsoft.com/office/powerpoint/2010/main" val="3720772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3936" y="1211343"/>
            <a:ext cx="3496185" cy="1319205"/>
          </a:xfrm>
        </p:spPr>
        <p:txBody>
          <a:bodyPr>
            <a:normAutofit/>
          </a:bodyPr>
          <a:lstStyle/>
          <a:p>
            <a:r>
              <a:rPr lang="lt-LT" i="1">
                <a:latin typeface="Times New Roman" panose="02020603050405020304" pitchFamily="18" charset="0"/>
                <a:cs typeface="Times New Roman" panose="02020603050405020304" pitchFamily="18" charset="0"/>
              </a:rPr>
              <a:t>Iris</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8103937" y="2530548"/>
            <a:ext cx="3645040" cy="3796591"/>
          </a:xfrm>
        </p:spPr>
        <p:txBody>
          <a:bodyPr>
            <a:normAutofit fontScale="92500"/>
          </a:bodyPr>
          <a:lstStyle/>
          <a:p>
            <a:pPr>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 verbose=</a:t>
            </a:r>
            <a:r>
              <a:rPr lang="lt-LT" sz="1600" b="0">
                <a:solidFill>
                  <a:srgbClr val="098156"/>
                </a:solidFill>
                <a:effectLst/>
                <a:latin typeface="Courier New" panose="02070309020205020404" pitchFamily="49" charset="0"/>
              </a:rPr>
              <a:t>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perplexity</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50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n_iter</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500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learning_rate</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1000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random_state</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Fiksuoti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ir iteracijų skaičiaus parametrai.</a:t>
            </a:r>
          </a:p>
          <a:p>
            <a:pPr lvl="0" algn="just">
              <a:lnSpc>
                <a:spcPct val="107000"/>
              </a:lnSpc>
            </a:pP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Keistas mok</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ymo greičio parametras. </a:t>
            </a:r>
          </a:p>
          <a:p>
            <a:pPr lvl="0" algn="just">
              <a:lnSpc>
                <a:spcPct val="107000"/>
              </a:lnSpc>
            </a:pP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Geriausias rezultatas gautas</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kai mokymo greitis lygus 100.</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aveikslėlis 4">
            <a:extLst>
              <a:ext uri="{FF2B5EF4-FFF2-40B4-BE49-F238E27FC236}">
                <a16:creationId xmlns:a16="http://schemas.microsoft.com/office/drawing/2014/main" id="{C8C309DE-ED61-3BB8-EFE4-3AC5520D55E2}"/>
              </a:ext>
            </a:extLst>
          </p:cNvPr>
          <p:cNvPicPr>
            <a:picLocks noChangeAspect="1"/>
          </p:cNvPicPr>
          <p:nvPr/>
        </p:nvPicPr>
        <p:blipFill>
          <a:blip r:embed="rId2"/>
          <a:stretch>
            <a:fillRect/>
          </a:stretch>
        </p:blipFill>
        <p:spPr>
          <a:xfrm>
            <a:off x="443023" y="179938"/>
            <a:ext cx="7242018" cy="6498124"/>
          </a:xfrm>
          <a:prstGeom prst="rect">
            <a:avLst/>
          </a:prstGeom>
        </p:spPr>
      </p:pic>
      <p:sp>
        <p:nvSpPr>
          <p:cNvPr id="4" name="TextBox 3">
            <a:extLst>
              <a:ext uri="{FF2B5EF4-FFF2-40B4-BE49-F238E27FC236}">
                <a16:creationId xmlns:a16="http://schemas.microsoft.com/office/drawing/2014/main" id="{C41E327B-683B-D0F9-B8D3-1982C1992525}"/>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61</a:t>
            </a:r>
          </a:p>
        </p:txBody>
      </p:sp>
    </p:spTree>
    <p:extLst>
      <p:ext uri="{BB962C8B-B14F-4D97-AF65-F5344CB8AC3E}">
        <p14:creationId xmlns:p14="http://schemas.microsoft.com/office/powerpoint/2010/main" val="1762209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3495" y="1094385"/>
            <a:ext cx="3719469" cy="1521224"/>
          </a:xfrm>
        </p:spPr>
        <p:txBody>
          <a:bodyPr/>
          <a:lstStyle/>
          <a:p>
            <a:r>
              <a:rPr lang="lt-LT" i="1">
                <a:latin typeface="Times New Roman" panose="02020603050405020304" pitchFamily="18" charset="0"/>
                <a:cs typeface="Times New Roman" panose="02020603050405020304" pitchFamily="18" charset="0"/>
              </a:rPr>
              <a:t>Iris</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7787149" y="2445488"/>
            <a:ext cx="3955816" cy="3881652"/>
          </a:xfrm>
        </p:spPr>
        <p:txBody>
          <a:bodyPr>
            <a:normAutofit lnSpcReduction="10000"/>
          </a:bodyPr>
          <a:lstStyle/>
          <a:p>
            <a:pPr>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 verbose=</a:t>
            </a:r>
            <a:r>
              <a:rPr lang="lt-LT" sz="1600" b="0">
                <a:solidFill>
                  <a:srgbClr val="098156"/>
                </a:solidFill>
                <a:effectLst/>
                <a:latin typeface="Courier New" panose="02070309020205020404" pitchFamily="49" charset="0"/>
              </a:rPr>
              <a:t>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perplexity</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50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n_iter</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500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random_state</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 </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Fiksuoti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ir iteracijų skaičiaus parametrai. Mokymo greičio nefiksavome, kad būtų taikomas „auto“ pagal nutylėjimą.</a:t>
            </a:r>
          </a:p>
          <a:p>
            <a:pPr lvl="0" algn="just">
              <a:lnSpc>
                <a:spcPct val="107000"/>
              </a:lnSpc>
            </a:pP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Keist</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as metrikos parametras. </a:t>
            </a:r>
          </a:p>
          <a:p>
            <a:pPr lvl="0" algn="just">
              <a:lnSpc>
                <a:spcPct val="107000"/>
              </a:lnSpc>
            </a:pP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Geriausias rezultatas gautas su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E</a:t>
            </a:r>
            <a:r>
              <a:rPr lang="lt-LT" kern="10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uklidine</a:t>
            </a: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metrika. </a:t>
            </a:r>
          </a:p>
        </p:txBody>
      </p:sp>
      <p:pic>
        <p:nvPicPr>
          <p:cNvPr id="5" name="Paveikslėlis 4">
            <a:extLst>
              <a:ext uri="{FF2B5EF4-FFF2-40B4-BE49-F238E27FC236}">
                <a16:creationId xmlns:a16="http://schemas.microsoft.com/office/drawing/2014/main" id="{DB9582E8-1591-0BE3-97EC-7FC347DAA9BC}"/>
              </a:ext>
            </a:extLst>
          </p:cNvPr>
          <p:cNvPicPr>
            <a:picLocks noChangeAspect="1"/>
          </p:cNvPicPr>
          <p:nvPr/>
        </p:nvPicPr>
        <p:blipFill>
          <a:blip r:embed="rId2"/>
          <a:stretch>
            <a:fillRect/>
          </a:stretch>
        </p:blipFill>
        <p:spPr>
          <a:xfrm>
            <a:off x="235974" y="217095"/>
            <a:ext cx="7377748" cy="6624917"/>
          </a:xfrm>
          <a:prstGeom prst="rect">
            <a:avLst/>
          </a:prstGeom>
        </p:spPr>
      </p:pic>
      <p:sp>
        <p:nvSpPr>
          <p:cNvPr id="4" name="TextBox 3">
            <a:extLst>
              <a:ext uri="{FF2B5EF4-FFF2-40B4-BE49-F238E27FC236}">
                <a16:creationId xmlns:a16="http://schemas.microsoft.com/office/drawing/2014/main" id="{26822810-9C07-ABDE-27F4-C3D68B826F8A}"/>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62</a:t>
            </a:r>
          </a:p>
        </p:txBody>
      </p:sp>
    </p:spTree>
    <p:extLst>
      <p:ext uri="{BB962C8B-B14F-4D97-AF65-F5344CB8AC3E}">
        <p14:creationId xmlns:p14="http://schemas.microsoft.com/office/powerpoint/2010/main" val="1198270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592" y="530860"/>
            <a:ext cx="9053945" cy="787732"/>
          </a:xfrm>
        </p:spPr>
        <p:txBody>
          <a:bodyPr/>
          <a:lstStyle/>
          <a:p>
            <a:r>
              <a:rPr lang="en-GB" i="1" err="1">
                <a:latin typeface="Times New Roman" panose="02020603050405020304" pitchFamily="18" charset="0"/>
                <a:cs typeface="Times New Roman" panose="02020603050405020304" pitchFamily="18" charset="0"/>
              </a:rPr>
              <a:t>Swiss_roll</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937591" y="1535877"/>
            <a:ext cx="9053945" cy="4791263"/>
          </a:xfrm>
        </p:spPr>
        <p:txBody>
          <a:bodyPr>
            <a:normAutofit/>
          </a:bodyPr>
          <a:lstStyle/>
          <a:p>
            <a:pPr marL="285750" lvl="0" indent="-285750">
              <a:lnSpc>
                <a:spcPct val="107000"/>
              </a:lnSpc>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400 įrašų.</a:t>
            </a:r>
            <a:endParaRPr lang="en-US" sz="2400" dirty="0">
              <a:solidFill>
                <a:srgbClr val="000000"/>
              </a:solidFill>
              <a:latin typeface="Times New Roman" panose="02020603050405020304" pitchFamily="18" charset="0"/>
              <a:cs typeface="Times New Roman" panose="02020603050405020304" pitchFamily="18" charset="0"/>
            </a:endParaRPr>
          </a:p>
          <a:p>
            <a:pPr marL="285750" lvl="0" indent="-285750">
              <a:lnSpc>
                <a:spcPct val="107000"/>
              </a:lnSpc>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Dimensija </a:t>
            </a:r>
            <a:r>
              <a:rPr lang="lt-LT" sz="2400">
                <a:solidFill>
                  <a:srgbClr val="000000"/>
                </a:solidFill>
                <a:latin typeface="Times New Roman" panose="02020603050405020304" pitchFamily="18" charset="0"/>
                <a:cs typeface="Times New Roman" panose="02020603050405020304" pitchFamily="18" charset="0"/>
              </a:rPr>
              <a:t>– </a:t>
            </a:r>
            <a:r>
              <a:rPr lang="lt-LT" sz="2400" dirty="0">
                <a:solidFill>
                  <a:srgbClr val="000000"/>
                </a:solidFill>
                <a:latin typeface="Times New Roman" panose="02020603050405020304" pitchFamily="18" charset="0"/>
                <a:cs typeface="Times New Roman" panose="02020603050405020304" pitchFamily="18" charset="0"/>
              </a:rPr>
              <a:t>3. </a:t>
            </a:r>
            <a:endParaRPr lang="en-US" sz="2400" dirty="0">
              <a:solidFill>
                <a:srgbClr val="000000"/>
              </a:solidFill>
              <a:latin typeface="Times New Roman" panose="02020603050405020304" pitchFamily="18" charset="0"/>
              <a:cs typeface="Times New Roman" panose="02020603050405020304" pitchFamily="18" charset="0"/>
            </a:endParaRPr>
          </a:p>
          <a:p>
            <a:pPr marL="285750" lvl="0" indent="-285750">
              <a:lnSpc>
                <a:spcPct val="107000"/>
              </a:lnSpc>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Duomenys atitinka x, y ir </a:t>
            </a:r>
            <a:r>
              <a:rPr lang="lt-LT" sz="2400">
                <a:solidFill>
                  <a:srgbClr val="000000"/>
                </a:solidFill>
                <a:latin typeface="Times New Roman" panose="02020603050405020304" pitchFamily="18" charset="0"/>
                <a:cs typeface="Times New Roman" panose="02020603050405020304" pitchFamily="18" charset="0"/>
              </a:rPr>
              <a:t>z</a:t>
            </a:r>
            <a:r>
              <a:rPr lang="lt-LT"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k</a:t>
            </a:r>
            <a:r>
              <a:rPr lang="lt-LT" sz="2400" dirty="0" err="1">
                <a:solidFill>
                  <a:srgbClr val="000000"/>
                </a:solidFill>
                <a:latin typeface="Times New Roman" panose="02020603050405020304" pitchFamily="18" charset="0"/>
                <a:cs typeface="Times New Roman" panose="02020603050405020304" pitchFamily="18" charset="0"/>
              </a:rPr>
              <a:t>oordinates</a:t>
            </a:r>
            <a:r>
              <a:rPr lang="en-US" sz="2400" dirty="0">
                <a:solidFill>
                  <a:srgbClr val="000000"/>
                </a:solidFill>
                <a:latin typeface="Times New Roman" panose="02020603050405020304" pitchFamily="18" charset="0"/>
                <a:cs typeface="Times New Roman" panose="02020603050405020304" pitchFamily="18" charset="0"/>
              </a:rPr>
              <a:t>.</a:t>
            </a:r>
          </a:p>
          <a:p>
            <a:pPr marL="285750" indent="-285750">
              <a:lnSpc>
                <a:spcPct val="107000"/>
              </a:lnSpc>
              <a:buFont typeface="Arial" panose="020B0604020202020204" pitchFamily="34" charset="0"/>
              <a:buChar char="•"/>
            </a:pPr>
            <a:r>
              <a:rPr lang="lt-LT" sz="2400" err="1">
                <a:solidFill>
                  <a:srgbClr val="000000"/>
                </a:solidFill>
                <a:latin typeface="Times New Roman" panose="02020603050405020304" pitchFamily="18" charset="0"/>
                <a:cs typeface="Times New Roman" panose="02020603050405020304" pitchFamily="18" charset="0"/>
              </a:rPr>
              <a:t>Kullback</a:t>
            </a:r>
            <a:r>
              <a:rPr lang="lt-LT" sz="2400">
                <a:solidFill>
                  <a:srgbClr val="000000"/>
                </a:solidFill>
                <a:latin typeface="Times New Roman" panose="02020603050405020304" pitchFamily="18" charset="0"/>
                <a:cs typeface="Times New Roman" panose="02020603050405020304" pitchFamily="18" charset="0"/>
              </a:rPr>
              <a:t> - </a:t>
            </a:r>
            <a:r>
              <a:rPr lang="lt-LT" sz="2400" err="1">
                <a:solidFill>
                  <a:srgbClr val="000000"/>
                </a:solidFill>
                <a:latin typeface="Times New Roman" panose="02020603050405020304" pitchFamily="18" charset="0"/>
                <a:cs typeface="Times New Roman" panose="02020603050405020304" pitchFamily="18" charset="0"/>
              </a:rPr>
              <a:t>Leiblerio</a:t>
            </a:r>
            <a:r>
              <a:rPr lang="lt-LT" sz="2400" dirty="0">
                <a:solidFill>
                  <a:srgbClr val="000000"/>
                </a:solidFill>
                <a:latin typeface="Times New Roman" panose="02020603050405020304" pitchFamily="18" charset="0"/>
                <a:cs typeface="Times New Roman" panose="02020603050405020304" pitchFamily="18" charset="0"/>
              </a:rPr>
              <a:t> </a:t>
            </a:r>
            <a:r>
              <a:rPr lang="lt-LT" sz="2400" dirty="0" err="1">
                <a:solidFill>
                  <a:srgbClr val="000000"/>
                </a:solidFill>
                <a:latin typeface="Times New Roman" panose="02020603050405020304" pitchFamily="18" charset="0"/>
                <a:cs typeface="Times New Roman" panose="02020603050405020304" pitchFamily="18" charset="0"/>
              </a:rPr>
              <a:t>divergencija</a:t>
            </a:r>
            <a:r>
              <a:rPr lang="lt-LT" sz="2400">
                <a:solidFill>
                  <a:srgbClr val="000000"/>
                </a:solidFill>
                <a:latin typeface="Times New Roman" panose="02020603050405020304" pitchFamily="18" charset="0"/>
                <a:cs typeface="Times New Roman" panose="02020603050405020304" pitchFamily="18" charset="0"/>
              </a:rPr>
              <a:t> – </a:t>
            </a:r>
            <a:r>
              <a:rPr lang="en-LT" sz="2400" dirty="0">
                <a:solidFill>
                  <a:srgbClr val="000000"/>
                </a:solidFill>
                <a:latin typeface="Times New Roman" panose="02020603050405020304" pitchFamily="18" charset="0"/>
                <a:cs typeface="Times New Roman" panose="02020603050405020304" pitchFamily="18" charset="0"/>
              </a:rPr>
              <a:t>0,04</a:t>
            </a:r>
            <a:r>
              <a:rPr lang="lt-LT" sz="2400">
                <a:solidFill>
                  <a:srgbClr val="000000"/>
                </a:solidFill>
                <a:latin typeface="Times New Roman" panose="02020603050405020304" pitchFamily="18" charset="0"/>
                <a:cs typeface="Times New Roman" panose="02020603050405020304" pitchFamily="18" charset="0"/>
              </a:rPr>
              <a:t>.</a:t>
            </a:r>
            <a:endParaRPr lang="lt-LT" sz="2400" dirty="0">
              <a:solidFill>
                <a:srgbClr val="000000"/>
              </a:solidFill>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F5A898DE-9279-B61E-E2A9-552966EC6FFE}"/>
              </a:ext>
            </a:extLst>
          </p:cNvPr>
          <p:cNvPicPr>
            <a:picLocks noChangeAspect="1"/>
          </p:cNvPicPr>
          <p:nvPr/>
        </p:nvPicPr>
        <p:blipFill>
          <a:blip r:embed="rId2"/>
          <a:stretch>
            <a:fillRect/>
          </a:stretch>
        </p:blipFill>
        <p:spPr>
          <a:xfrm>
            <a:off x="6612107" y="1585114"/>
            <a:ext cx="5113313" cy="5113313"/>
          </a:xfrm>
          <a:prstGeom prst="rect">
            <a:avLst/>
          </a:prstGeom>
        </p:spPr>
      </p:pic>
      <p:sp>
        <p:nvSpPr>
          <p:cNvPr id="4" name="TextBox 3">
            <a:extLst>
              <a:ext uri="{FF2B5EF4-FFF2-40B4-BE49-F238E27FC236}">
                <a16:creationId xmlns:a16="http://schemas.microsoft.com/office/drawing/2014/main" id="{38B91C37-C828-525E-E4D6-F3F9124CEEB2}"/>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63</a:t>
            </a:r>
          </a:p>
        </p:txBody>
      </p:sp>
    </p:spTree>
    <p:extLst>
      <p:ext uri="{BB962C8B-B14F-4D97-AF65-F5344CB8AC3E}">
        <p14:creationId xmlns:p14="http://schemas.microsoft.com/office/powerpoint/2010/main" val="1392907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0030" y="1241219"/>
            <a:ext cx="4601970" cy="1414898"/>
          </a:xfrm>
        </p:spPr>
        <p:txBody>
          <a:bodyPr/>
          <a:lstStyle/>
          <a:p>
            <a:r>
              <a:rPr lang="en-GB" i="1" err="1">
                <a:latin typeface="Times New Roman" panose="02020603050405020304" pitchFamily="18" charset="0"/>
                <a:cs typeface="Times New Roman" panose="02020603050405020304" pitchFamily="18" charset="0"/>
              </a:rPr>
              <a:t>Swiss_roll</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7687341" y="2828260"/>
            <a:ext cx="3757407" cy="3605785"/>
          </a:xfrm>
        </p:spPr>
        <p:txBody>
          <a:bodyPr>
            <a:normAutofit/>
          </a:bodyPr>
          <a:lstStyle/>
          <a:p>
            <a:pPr>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random_state</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 </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Keistas </a:t>
            </a:r>
            <a:r>
              <a:rPr lang="lt-LT" kern="10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parametras.</a:t>
            </a: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Visi kiti parametrai palikti pagal nutylėjimą. </a:t>
            </a:r>
          </a:p>
          <a:p>
            <a:pPr lvl="0" algn="just">
              <a:lnSpc>
                <a:spcPct val="107000"/>
              </a:lnSpc>
            </a:pP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Ger</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iausias rezultatas gautas su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perpleksiškumu</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lygiu 50.</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aveikslėlis 4">
            <a:extLst>
              <a:ext uri="{FF2B5EF4-FFF2-40B4-BE49-F238E27FC236}">
                <a16:creationId xmlns:a16="http://schemas.microsoft.com/office/drawing/2014/main" id="{76C386DE-B01A-606E-E2CF-FADC767BB183}"/>
              </a:ext>
            </a:extLst>
          </p:cNvPr>
          <p:cNvPicPr>
            <a:picLocks noChangeAspect="1"/>
          </p:cNvPicPr>
          <p:nvPr/>
        </p:nvPicPr>
        <p:blipFill>
          <a:blip r:embed="rId2"/>
          <a:stretch>
            <a:fillRect/>
          </a:stretch>
        </p:blipFill>
        <p:spPr>
          <a:xfrm>
            <a:off x="196787" y="399520"/>
            <a:ext cx="7214106" cy="6058960"/>
          </a:xfrm>
          <a:prstGeom prst="rect">
            <a:avLst/>
          </a:prstGeom>
        </p:spPr>
      </p:pic>
      <p:sp>
        <p:nvSpPr>
          <p:cNvPr id="4" name="TextBox 3">
            <a:extLst>
              <a:ext uri="{FF2B5EF4-FFF2-40B4-BE49-F238E27FC236}">
                <a16:creationId xmlns:a16="http://schemas.microsoft.com/office/drawing/2014/main" id="{FCC20BEE-7B77-E7B8-EB4E-3AA17A535788}"/>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64</a:t>
            </a:r>
          </a:p>
        </p:txBody>
      </p:sp>
    </p:spTree>
    <p:extLst>
      <p:ext uri="{BB962C8B-B14F-4D97-AF65-F5344CB8AC3E}">
        <p14:creationId xmlns:p14="http://schemas.microsoft.com/office/powerpoint/2010/main" val="2498025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339" y="1270446"/>
            <a:ext cx="4580921" cy="1351104"/>
          </a:xfrm>
        </p:spPr>
        <p:txBody>
          <a:bodyPr/>
          <a:lstStyle/>
          <a:p>
            <a:r>
              <a:rPr lang="en-GB" i="1" err="1">
                <a:latin typeface="Times New Roman" panose="02020603050405020304" pitchFamily="18" charset="0"/>
                <a:cs typeface="Times New Roman" panose="02020603050405020304" pitchFamily="18" charset="0"/>
              </a:rPr>
              <a:t>Swiss_roll</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7505114" y="2753833"/>
            <a:ext cx="4047789" cy="3597379"/>
          </a:xfrm>
        </p:spPr>
        <p:txBody>
          <a:bodyPr>
            <a:normAutofit/>
          </a:bodyPr>
          <a:lstStyle/>
          <a:p>
            <a:pPr>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,perplexity=</a:t>
            </a:r>
            <a:r>
              <a:rPr lang="lt-LT" sz="1600" b="0">
                <a:solidFill>
                  <a:srgbClr val="098156"/>
                </a:solidFill>
                <a:effectLst/>
                <a:latin typeface="Courier New" panose="02070309020205020404" pitchFamily="49" charset="0"/>
              </a:rPr>
              <a:t>50</a:t>
            </a:r>
            <a:r>
              <a:rPr lang="lt-LT" sz="1600" b="0">
                <a:solidFill>
                  <a:srgbClr val="000000"/>
                </a:solidFill>
                <a:effectLst/>
                <a:latin typeface="Courier New" panose="02070309020205020404" pitchFamily="49" charset="0"/>
              </a:rPr>
              <a:t>,random_state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 </a:t>
            </a:r>
          </a:p>
          <a:p>
            <a:pPr lvl="0" algn="just">
              <a:lnSpc>
                <a:spcPct val="107000"/>
              </a:lnSpc>
            </a:pP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Keistas iteracijų skaičius su fiksuotu </a:t>
            </a:r>
            <a:r>
              <a:rPr lang="lt-LT" kern="10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parametru lygiu 50. </a:t>
            </a: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Rezultatai žymiai nesikeičia ir pasiekus 500 iteracijų nebesikeičia, todėl jį fiksuojame. </a:t>
            </a:r>
          </a:p>
        </p:txBody>
      </p:sp>
      <p:pic>
        <p:nvPicPr>
          <p:cNvPr id="5" name="Paveikslėlis 4">
            <a:extLst>
              <a:ext uri="{FF2B5EF4-FFF2-40B4-BE49-F238E27FC236}">
                <a16:creationId xmlns:a16="http://schemas.microsoft.com/office/drawing/2014/main" id="{D05AE8CF-5AA4-4AA7-061A-912E239F0819}"/>
              </a:ext>
            </a:extLst>
          </p:cNvPr>
          <p:cNvPicPr>
            <a:picLocks noChangeAspect="1"/>
          </p:cNvPicPr>
          <p:nvPr/>
        </p:nvPicPr>
        <p:blipFill>
          <a:blip r:embed="rId2"/>
          <a:stretch>
            <a:fillRect/>
          </a:stretch>
        </p:blipFill>
        <p:spPr>
          <a:xfrm>
            <a:off x="134679" y="589962"/>
            <a:ext cx="7171599" cy="6023260"/>
          </a:xfrm>
          <a:prstGeom prst="rect">
            <a:avLst/>
          </a:prstGeom>
        </p:spPr>
      </p:pic>
      <p:sp>
        <p:nvSpPr>
          <p:cNvPr id="4" name="TextBox 3">
            <a:extLst>
              <a:ext uri="{FF2B5EF4-FFF2-40B4-BE49-F238E27FC236}">
                <a16:creationId xmlns:a16="http://schemas.microsoft.com/office/drawing/2014/main" id="{1CEB7EDC-95D9-1D07-02BB-24E389696FBF}"/>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65</a:t>
            </a:r>
          </a:p>
        </p:txBody>
      </p:sp>
    </p:spTree>
    <p:extLst>
      <p:ext uri="{BB962C8B-B14F-4D97-AF65-F5344CB8AC3E}">
        <p14:creationId xmlns:p14="http://schemas.microsoft.com/office/powerpoint/2010/main" val="3440603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255" y="1168812"/>
            <a:ext cx="4601971" cy="1340471"/>
          </a:xfrm>
        </p:spPr>
        <p:txBody>
          <a:bodyPr/>
          <a:lstStyle/>
          <a:p>
            <a:r>
              <a:rPr lang="en-GB" i="1" err="1">
                <a:latin typeface="Times New Roman" panose="02020603050405020304" pitchFamily="18" charset="0"/>
                <a:cs typeface="Times New Roman" panose="02020603050405020304" pitchFamily="18" charset="0"/>
              </a:rPr>
              <a:t>Swiss_roll</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7582487" y="2604977"/>
            <a:ext cx="3783604" cy="3722163"/>
          </a:xfrm>
        </p:spPr>
        <p:txBody>
          <a:bodyPr>
            <a:normAutofit lnSpcReduction="10000"/>
          </a:bodyPr>
          <a:lstStyle/>
          <a:p>
            <a:pPr algn="just">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perplexity</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50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n_iter</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500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random_state</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 </a:t>
            </a:r>
          </a:p>
          <a:p>
            <a:pPr lvl="0" algn="just">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Keistas mokymo greitis su fiksuotais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(50) ir iteracijų skaičiaus (500) parametrais. </a:t>
            </a:r>
          </a:p>
          <a:p>
            <a:pPr lvl="0" algn="just">
              <a:lnSpc>
                <a:spcPct val="107000"/>
              </a:lnSpc>
            </a:pP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Geriausias rezultatas gautas, kai mokymo greitis lygus 100. </a:t>
            </a:r>
          </a:p>
        </p:txBody>
      </p:sp>
      <p:pic>
        <p:nvPicPr>
          <p:cNvPr id="5" name="Paveikslėlis 4">
            <a:extLst>
              <a:ext uri="{FF2B5EF4-FFF2-40B4-BE49-F238E27FC236}">
                <a16:creationId xmlns:a16="http://schemas.microsoft.com/office/drawing/2014/main" id="{45BFD35F-E0F5-3169-07F5-F2AF2314F628}"/>
              </a:ext>
            </a:extLst>
          </p:cNvPr>
          <p:cNvPicPr>
            <a:picLocks noChangeAspect="1"/>
          </p:cNvPicPr>
          <p:nvPr/>
        </p:nvPicPr>
        <p:blipFill>
          <a:blip r:embed="rId2"/>
          <a:stretch>
            <a:fillRect/>
          </a:stretch>
        </p:blipFill>
        <p:spPr>
          <a:xfrm>
            <a:off x="133622" y="395944"/>
            <a:ext cx="7231634" cy="6073682"/>
          </a:xfrm>
          <a:prstGeom prst="rect">
            <a:avLst/>
          </a:prstGeom>
        </p:spPr>
      </p:pic>
      <p:sp>
        <p:nvSpPr>
          <p:cNvPr id="4" name="TextBox 3">
            <a:extLst>
              <a:ext uri="{FF2B5EF4-FFF2-40B4-BE49-F238E27FC236}">
                <a16:creationId xmlns:a16="http://schemas.microsoft.com/office/drawing/2014/main" id="{149C3746-6621-902C-D0D0-4DEA84A4E8F4}"/>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66</a:t>
            </a:r>
          </a:p>
        </p:txBody>
      </p:sp>
    </p:spTree>
    <p:extLst>
      <p:ext uri="{BB962C8B-B14F-4D97-AF65-F5344CB8AC3E}">
        <p14:creationId xmlns:p14="http://schemas.microsoft.com/office/powerpoint/2010/main" val="220132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7880" y="1062488"/>
            <a:ext cx="4570073" cy="1531856"/>
          </a:xfrm>
        </p:spPr>
        <p:txBody>
          <a:bodyPr/>
          <a:lstStyle/>
          <a:p>
            <a:r>
              <a:rPr lang="en-GB" i="1" err="1">
                <a:latin typeface="Times New Roman" panose="02020603050405020304" pitchFamily="18" charset="0"/>
                <a:cs typeface="Times New Roman" panose="02020603050405020304" pitchFamily="18" charset="0"/>
              </a:rPr>
              <a:t>Swiss_roll</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7719237" y="2402958"/>
            <a:ext cx="3627189" cy="3924182"/>
          </a:xfrm>
        </p:spPr>
        <p:txBody>
          <a:bodyPr>
            <a:normAutofit/>
          </a:bodyPr>
          <a:lstStyle/>
          <a:p>
            <a:pPr>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perplexity</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50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n_iter</a:t>
            </a:r>
            <a:r>
              <a:rPr lang="lt-LT" sz="1600" b="0">
                <a:solidFill>
                  <a:srgbClr val="000000"/>
                </a:solidFill>
                <a:effectLst/>
                <a:latin typeface="Courier New" panose="02070309020205020404" pitchFamily="49" charset="0"/>
              </a:rPr>
              <a:t> =</a:t>
            </a:r>
            <a:r>
              <a:rPr lang="lt-LT" sz="1600" b="0">
                <a:solidFill>
                  <a:srgbClr val="098156"/>
                </a:solidFill>
                <a:effectLst/>
                <a:latin typeface="Courier New" panose="02070309020205020404" pitchFamily="49" charset="0"/>
              </a:rPr>
              <a:t>500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random_state</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 </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Keičiamos metrikos parametras, kai fiksuotas 50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perpleksiškumas</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ir 500 iteracijų. </a:t>
            </a:r>
          </a:p>
          <a:p>
            <a:pPr lvl="0" algn="just">
              <a:lnSpc>
                <a:spcPct val="107000"/>
              </a:lnSpc>
            </a:pPr>
            <a:r>
              <a:rPr lang="lt-LT" kern="100" err="1">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Euklidinė</a:t>
            </a:r>
            <a:r>
              <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ir Minkovskio metrikos labai panašios ir geriausiai vaizduoja duomenis.</a:t>
            </a:r>
          </a:p>
        </p:txBody>
      </p:sp>
      <p:pic>
        <p:nvPicPr>
          <p:cNvPr id="5" name="Paveikslėlis 4">
            <a:extLst>
              <a:ext uri="{FF2B5EF4-FFF2-40B4-BE49-F238E27FC236}">
                <a16:creationId xmlns:a16="http://schemas.microsoft.com/office/drawing/2014/main" id="{7F2130EF-9BED-D534-C6E9-EB0213BC706E}"/>
              </a:ext>
            </a:extLst>
          </p:cNvPr>
          <p:cNvPicPr>
            <a:picLocks noChangeAspect="1"/>
          </p:cNvPicPr>
          <p:nvPr/>
        </p:nvPicPr>
        <p:blipFill>
          <a:blip r:embed="rId2"/>
          <a:stretch>
            <a:fillRect/>
          </a:stretch>
        </p:blipFill>
        <p:spPr>
          <a:xfrm>
            <a:off x="125458" y="382455"/>
            <a:ext cx="7332094" cy="6129743"/>
          </a:xfrm>
          <a:prstGeom prst="rect">
            <a:avLst/>
          </a:prstGeom>
        </p:spPr>
      </p:pic>
      <p:sp>
        <p:nvSpPr>
          <p:cNvPr id="4" name="TextBox 3">
            <a:extLst>
              <a:ext uri="{FF2B5EF4-FFF2-40B4-BE49-F238E27FC236}">
                <a16:creationId xmlns:a16="http://schemas.microsoft.com/office/drawing/2014/main" id="{2CC052C2-FC7E-D8EB-6080-21D31FC5CF09}"/>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67</a:t>
            </a:r>
          </a:p>
        </p:txBody>
      </p:sp>
    </p:spTree>
    <p:extLst>
      <p:ext uri="{BB962C8B-B14F-4D97-AF65-F5344CB8AC3E}">
        <p14:creationId xmlns:p14="http://schemas.microsoft.com/office/powerpoint/2010/main" val="405065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592" y="530860"/>
            <a:ext cx="9053945" cy="787732"/>
          </a:xfrm>
        </p:spPr>
        <p:txBody>
          <a:bodyPr/>
          <a:lstStyle/>
          <a:p>
            <a:r>
              <a:rPr lang="en-GB" i="1">
                <a:latin typeface="Times New Roman" panose="02020603050405020304" pitchFamily="18" charset="0"/>
                <a:cs typeface="Times New Roman" panose="02020603050405020304" pitchFamily="18" charset="0"/>
              </a:rPr>
              <a:t>Ellipsoid</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937591" y="1535877"/>
            <a:ext cx="9053945" cy="4791263"/>
          </a:xfrm>
        </p:spPr>
        <p:txBody>
          <a:bodyPr>
            <a:normAutofit/>
          </a:bodyPr>
          <a:lstStyle/>
          <a:p>
            <a:pPr marL="342900" lvl="0" indent="-342900">
              <a:lnSpc>
                <a:spcPct val="107000"/>
              </a:lnSpc>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3140 įrašų. </a:t>
            </a:r>
            <a:endParaRPr lang="en-US" sz="2400" dirty="0">
              <a:solidFill>
                <a:srgbClr val="000000"/>
              </a:solidFill>
              <a:latin typeface="Times New Roman" panose="02020603050405020304" pitchFamily="18" charset="0"/>
              <a:cs typeface="Times New Roman" panose="02020603050405020304" pitchFamily="18" charset="0"/>
            </a:endParaRPr>
          </a:p>
          <a:p>
            <a:pPr marL="342900" lvl="0" indent="-342900">
              <a:lnSpc>
                <a:spcPct val="107000"/>
              </a:lnSpc>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Dimensija </a:t>
            </a:r>
            <a:r>
              <a:rPr lang="lt-LT" sz="2400">
                <a:solidFill>
                  <a:srgbClr val="000000"/>
                </a:solidFill>
                <a:latin typeface="Times New Roman" panose="02020603050405020304" pitchFamily="18" charset="0"/>
                <a:cs typeface="Times New Roman" panose="02020603050405020304" pitchFamily="18" charset="0"/>
              </a:rPr>
              <a:t>– </a:t>
            </a:r>
            <a:r>
              <a:rPr lang="lt-LT" sz="2400" dirty="0">
                <a:solidFill>
                  <a:srgbClr val="000000"/>
                </a:solidFill>
                <a:latin typeface="Times New Roman" panose="02020603050405020304" pitchFamily="18" charset="0"/>
                <a:cs typeface="Times New Roman" panose="02020603050405020304" pitchFamily="18" charset="0"/>
              </a:rPr>
              <a:t>50.</a:t>
            </a:r>
            <a:endParaRPr lang="en-US" sz="2400" dirty="0">
              <a:solidFill>
                <a:srgbClr val="000000"/>
              </a:solidFill>
              <a:latin typeface="Times New Roman" panose="02020603050405020304" pitchFamily="18" charset="0"/>
              <a:cs typeface="Times New Roman" panose="02020603050405020304" pitchFamily="18" charset="0"/>
            </a:endParaRPr>
          </a:p>
          <a:p>
            <a:pPr marL="342900" lvl="0" indent="-342900">
              <a:lnSpc>
                <a:spcPct val="107000"/>
              </a:lnSpc>
              <a:buFont typeface="Arial" panose="020B0604020202020204" pitchFamily="34" charset="0"/>
              <a:buChar char="•"/>
            </a:pP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Duomenys</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suskirstyti</a:t>
            </a:r>
            <a:r>
              <a:rPr lang="en-US" sz="24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lt-LT" sz="24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į 10 klasių.</a:t>
            </a:r>
          </a:p>
          <a:p>
            <a:pPr marL="342900" indent="-342900">
              <a:lnSpc>
                <a:spcPct val="107000"/>
              </a:lnSpc>
              <a:buFont typeface="Arial" panose="020B0604020202020204" pitchFamily="34" charset="0"/>
              <a:buChar char="•"/>
            </a:pPr>
            <a:r>
              <a:rPr lang="lt-LT" sz="2400" err="1">
                <a:solidFill>
                  <a:srgbClr val="000000"/>
                </a:solidFill>
                <a:latin typeface="Times New Roman" panose="02020603050405020304" pitchFamily="18" charset="0"/>
                <a:cs typeface="Times New Roman" panose="02020603050405020304" pitchFamily="18" charset="0"/>
              </a:rPr>
              <a:t>Kullback</a:t>
            </a:r>
            <a:r>
              <a:rPr lang="lt-LT" sz="2400">
                <a:solidFill>
                  <a:srgbClr val="000000"/>
                </a:solidFill>
                <a:latin typeface="Times New Roman" panose="02020603050405020304" pitchFamily="18" charset="0"/>
                <a:cs typeface="Times New Roman" panose="02020603050405020304" pitchFamily="18" charset="0"/>
              </a:rPr>
              <a:t> - </a:t>
            </a:r>
            <a:r>
              <a:rPr lang="lt-LT" sz="2400" err="1">
                <a:solidFill>
                  <a:srgbClr val="000000"/>
                </a:solidFill>
                <a:latin typeface="Times New Roman" panose="02020603050405020304" pitchFamily="18" charset="0"/>
                <a:cs typeface="Times New Roman" panose="02020603050405020304" pitchFamily="18" charset="0"/>
              </a:rPr>
              <a:t>Leiblerio</a:t>
            </a:r>
            <a:r>
              <a:rPr lang="lt-LT" sz="2400">
                <a:solidFill>
                  <a:srgbClr val="000000"/>
                </a:solidFill>
                <a:latin typeface="Times New Roman" panose="02020603050405020304" pitchFamily="18" charset="0"/>
                <a:cs typeface="Times New Roman" panose="02020603050405020304" pitchFamily="18" charset="0"/>
              </a:rPr>
              <a:t> </a:t>
            </a:r>
            <a:r>
              <a:rPr lang="lt-LT" sz="2400" dirty="0" err="1">
                <a:solidFill>
                  <a:srgbClr val="000000"/>
                </a:solidFill>
                <a:latin typeface="Times New Roman" panose="02020603050405020304" pitchFamily="18" charset="0"/>
                <a:cs typeface="Times New Roman" panose="02020603050405020304" pitchFamily="18" charset="0"/>
              </a:rPr>
              <a:t>divergencija</a:t>
            </a:r>
            <a:r>
              <a:rPr lang="lt-LT" sz="2400">
                <a:solidFill>
                  <a:srgbClr val="000000"/>
                </a:solidFill>
                <a:latin typeface="Times New Roman" panose="02020603050405020304" pitchFamily="18" charset="0"/>
                <a:cs typeface="Times New Roman" panose="02020603050405020304" pitchFamily="18" charset="0"/>
              </a:rPr>
              <a:t>:</a:t>
            </a:r>
          </a:p>
          <a:p>
            <a:pPr marL="800100" lvl="1" indent="-342900">
              <a:lnSpc>
                <a:spcPct val="107000"/>
              </a:lnSpc>
              <a:buFont typeface="Courier New" panose="02070309020205020404" pitchFamily="49" charset="0"/>
              <a:buChar char="o"/>
            </a:pPr>
            <a:r>
              <a:rPr lang="lt-LT" sz="2400">
                <a:solidFill>
                  <a:srgbClr val="000000"/>
                </a:solidFill>
                <a:latin typeface="Times New Roman" panose="02020603050405020304" pitchFamily="18" charset="0"/>
                <a:cs typeface="Times New Roman" panose="02020603050405020304" pitchFamily="18" charset="0"/>
              </a:rPr>
              <a:t>Po 250 iteracijų – 52,15.</a:t>
            </a:r>
          </a:p>
          <a:p>
            <a:pPr marL="800100" lvl="1" indent="-342900">
              <a:lnSpc>
                <a:spcPct val="107000"/>
              </a:lnSpc>
              <a:buFont typeface="Courier New" panose="02070309020205020404" pitchFamily="49" charset="0"/>
              <a:buChar char="o"/>
            </a:pPr>
            <a:r>
              <a:rPr lang="lt-LT" sz="2400">
                <a:solidFill>
                  <a:srgbClr val="000000"/>
                </a:solidFill>
                <a:latin typeface="Times New Roman" panose="02020603050405020304" pitchFamily="18" charset="0"/>
                <a:cs typeface="Times New Roman" panose="02020603050405020304" pitchFamily="18" charset="0"/>
              </a:rPr>
              <a:t>Po 300 iteracijų – 1</a:t>
            </a:r>
            <a:r>
              <a:rPr lang="en-LT" sz="2400">
                <a:solidFill>
                  <a:srgbClr val="000000"/>
                </a:solidFill>
                <a:latin typeface="Times New Roman" panose="02020603050405020304" pitchFamily="18" charset="0"/>
                <a:cs typeface="Times New Roman" panose="02020603050405020304" pitchFamily="18" charset="0"/>
              </a:rPr>
              <a:t>,2</a:t>
            </a:r>
            <a:r>
              <a:rPr lang="lt-LT" sz="2400">
                <a:solidFill>
                  <a:srgbClr val="000000"/>
                </a:solidFill>
                <a:latin typeface="Times New Roman" panose="02020603050405020304" pitchFamily="18" charset="0"/>
                <a:cs typeface="Times New Roman" panose="02020603050405020304" pitchFamily="18" charset="0"/>
              </a:rPr>
              <a:t>.</a:t>
            </a:r>
          </a:p>
          <a:p>
            <a:pPr marL="342900" lvl="0" indent="-342900">
              <a:lnSpc>
                <a:spcPct val="107000"/>
              </a:lnSpc>
              <a:buFont typeface="Arial" panose="020B0604020202020204" pitchFamily="34" charset="0"/>
              <a:buChar char="•"/>
            </a:pPr>
            <a:endParaRPr lang="lt-LT"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61E1966-5C49-4F9E-F6BE-4208A2B9AB05}"/>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68</a:t>
            </a:r>
          </a:p>
        </p:txBody>
      </p:sp>
    </p:spTree>
    <p:extLst>
      <p:ext uri="{BB962C8B-B14F-4D97-AF65-F5344CB8AC3E}">
        <p14:creationId xmlns:p14="http://schemas.microsoft.com/office/powerpoint/2010/main" val="1064986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820" y="668594"/>
            <a:ext cx="4570073" cy="1542489"/>
          </a:xfrm>
        </p:spPr>
        <p:txBody>
          <a:bodyPr/>
          <a:lstStyle/>
          <a:p>
            <a:r>
              <a:rPr lang="en-GB" i="1">
                <a:latin typeface="Times New Roman" panose="02020603050405020304" pitchFamily="18" charset="0"/>
                <a:cs typeface="Times New Roman" panose="02020603050405020304" pitchFamily="18" charset="0"/>
              </a:rPr>
              <a:t>Ellipsoid</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7412820" y="2126512"/>
            <a:ext cx="3805786" cy="3902148"/>
          </a:xfrm>
        </p:spPr>
        <p:txBody>
          <a:bodyPr>
            <a:normAutofit/>
          </a:bodyPr>
          <a:lstStyle/>
          <a:p>
            <a:pPr>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 verbose=</a:t>
            </a:r>
            <a:r>
              <a:rPr lang="lt-LT" sz="1600" b="0">
                <a:solidFill>
                  <a:srgbClr val="098156"/>
                </a:solidFill>
                <a:effectLst/>
                <a:latin typeface="Courier New" panose="02070309020205020404" pitchFamily="49" charset="0"/>
              </a:rPr>
              <a:t>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n_iter</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300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random_state</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Keistas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parametras su fiksuotu 300 iteracijų skaičiumi. </a:t>
            </a: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Geriausias rezultatas gautas su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parametru lygiu 30.</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8A885CC-355F-5DE1-77AD-06B35B5AF13D}"/>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69</a:t>
            </a:r>
          </a:p>
        </p:txBody>
      </p:sp>
      <p:pic>
        <p:nvPicPr>
          <p:cNvPr id="9" name="Paveikslėlis 8">
            <a:extLst>
              <a:ext uri="{FF2B5EF4-FFF2-40B4-BE49-F238E27FC236}">
                <a16:creationId xmlns:a16="http://schemas.microsoft.com/office/drawing/2014/main" id="{B03B0219-3702-36AB-80A3-3B833EBB92A4}"/>
              </a:ext>
            </a:extLst>
          </p:cNvPr>
          <p:cNvPicPr>
            <a:picLocks noChangeAspect="1"/>
          </p:cNvPicPr>
          <p:nvPr/>
        </p:nvPicPr>
        <p:blipFill>
          <a:blip r:embed="rId2"/>
          <a:stretch>
            <a:fillRect/>
          </a:stretch>
        </p:blipFill>
        <p:spPr>
          <a:xfrm>
            <a:off x="0" y="200055"/>
            <a:ext cx="7169997" cy="6457890"/>
          </a:xfrm>
          <a:prstGeom prst="rect">
            <a:avLst/>
          </a:prstGeom>
        </p:spPr>
      </p:pic>
    </p:spTree>
    <p:extLst>
      <p:ext uri="{BB962C8B-B14F-4D97-AF65-F5344CB8AC3E}">
        <p14:creationId xmlns:p14="http://schemas.microsoft.com/office/powerpoint/2010/main" val="353571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314C047D-0FFF-CFD9-1340-A247EA9E3F48}"/>
              </a:ext>
            </a:extLst>
          </p:cNvPr>
          <p:cNvSpPr>
            <a:spLocks noGrp="1"/>
          </p:cNvSpPr>
          <p:nvPr>
            <p:ph type="body" sz="quarter" idx="13"/>
          </p:nvPr>
        </p:nvSpPr>
        <p:spPr>
          <a:xfrm>
            <a:off x="776748" y="1907453"/>
            <a:ext cx="5319252" cy="2015618"/>
          </a:xfrm>
        </p:spPr>
        <p:txBody>
          <a:bodyPr>
            <a:normAutofit fontScale="92500" lnSpcReduction="20000"/>
          </a:bodyPr>
          <a:lstStyle/>
          <a:p>
            <a:pPr algn="just"/>
            <a:r>
              <a:rPr lang="lt-LT" sz="2400" i="1" dirty="0">
                <a:solidFill>
                  <a:srgbClr val="000000"/>
                </a:solidFill>
                <a:latin typeface="Times New Roman" panose="02020603050405020304" pitchFamily="18" charset="0"/>
                <a:cs typeface="Times New Roman" panose="02020603050405020304" pitchFamily="18" charset="0"/>
              </a:rPr>
              <a:t>Priešdėlis</a:t>
            </a:r>
            <a:r>
              <a:rPr lang="en-GB" sz="2400" i="1">
                <a:solidFill>
                  <a:srgbClr val="000000"/>
                </a:solidFill>
                <a:latin typeface="Times New Roman" panose="02020603050405020304" pitchFamily="18" charset="0"/>
                <a:cs typeface="Times New Roman" panose="02020603050405020304" pitchFamily="18" charset="0"/>
              </a:rPr>
              <a:t> </a:t>
            </a:r>
            <a:r>
              <a:rPr lang="en-GB" sz="3000" i="1">
                <a:solidFill>
                  <a:schemeClr val="tx1"/>
                </a:solidFill>
                <a:latin typeface="Times New Roman" panose="02020603050405020304" pitchFamily="18" charset="0"/>
                <a:cs typeface="Times New Roman" panose="02020603050405020304" pitchFamily="18" charset="0"/>
              </a:rPr>
              <a:t>“</a:t>
            </a:r>
            <a:r>
              <a:rPr lang="en-GB" sz="3000" b="1" i="1">
                <a:solidFill>
                  <a:schemeClr val="tx1"/>
                </a:solidFill>
                <a:latin typeface="Times New Roman" panose="02020603050405020304" pitchFamily="18" charset="0"/>
                <a:cs typeface="Times New Roman" panose="02020603050405020304" pitchFamily="18" charset="0"/>
              </a:rPr>
              <a:t>t</a:t>
            </a:r>
            <a:r>
              <a:rPr lang="en-GB" sz="3000" i="1">
                <a:solidFill>
                  <a:schemeClr val="tx1"/>
                </a:solidFill>
                <a:latin typeface="Times New Roman" panose="02020603050405020304" pitchFamily="18" charset="0"/>
                <a:cs typeface="Times New Roman" panose="02020603050405020304" pitchFamily="18" charset="0"/>
              </a:rPr>
              <a:t>”</a:t>
            </a:r>
            <a:r>
              <a:rPr lang="en-GB" sz="3000" b="1" i="1">
                <a:solidFill>
                  <a:schemeClr val="tx1"/>
                </a:solidFill>
                <a:latin typeface="Times New Roman" panose="02020603050405020304" pitchFamily="18" charset="0"/>
                <a:cs typeface="Times New Roman" panose="02020603050405020304" pitchFamily="18" charset="0"/>
              </a:rPr>
              <a:t> </a:t>
            </a:r>
            <a:r>
              <a:rPr lang="en-GB" sz="2400" i="1">
                <a:solidFill>
                  <a:srgbClr val="000000"/>
                </a:solidFill>
                <a:latin typeface="Times New Roman" panose="02020603050405020304" pitchFamily="18" charset="0"/>
                <a:cs typeface="Times New Roman" panose="02020603050405020304" pitchFamily="18" charset="0"/>
              </a:rPr>
              <a:t>b</a:t>
            </a:r>
            <a:r>
              <a:rPr lang="lt-LT" sz="2400" dirty="0">
                <a:solidFill>
                  <a:srgbClr val="000000"/>
                </a:solidFill>
                <a:latin typeface="Times New Roman" panose="02020603050405020304" pitchFamily="18" charset="0"/>
                <a:cs typeface="Times New Roman" panose="02020603050405020304" pitchFamily="18" charset="0"/>
              </a:rPr>
              <a:t>uvo įvestas siekiant atskirti algoritmą, kuriame taškų panašumui mažo matmens erdvėje apskaičiuoti naudojamas ne Gauso, o t pasiskirstymas. </a:t>
            </a:r>
          </a:p>
          <a:p>
            <a:pPr algn="just"/>
            <a:r>
              <a:rPr lang="lt-LT" sz="2400" dirty="0">
                <a:solidFill>
                  <a:srgbClr val="000000"/>
                </a:solidFill>
                <a:latin typeface="Times New Roman" panose="02020603050405020304" pitchFamily="18" charset="0"/>
                <a:cs typeface="Times New Roman" panose="02020603050405020304" pitchFamily="18" charset="0"/>
              </a:rPr>
              <a:t>t pasiskirstymas turi ilgesnes uodegas nei Gauso pasiskirstymas, o didėjant imties dydžiui šis skirstinys panašėja į normalųjį. </a:t>
            </a:r>
          </a:p>
          <a:p>
            <a:endParaRPr lang="lt-LT" dirty="0">
              <a:solidFill>
                <a:srgbClr val="000000"/>
              </a:solidFill>
            </a:endParaRPr>
          </a:p>
        </p:txBody>
      </p:sp>
      <p:sp>
        <p:nvSpPr>
          <p:cNvPr id="5" name="Teksto vietos rezervavimo ženklas 4">
            <a:extLst>
              <a:ext uri="{FF2B5EF4-FFF2-40B4-BE49-F238E27FC236}">
                <a16:creationId xmlns:a16="http://schemas.microsoft.com/office/drawing/2014/main" id="{3BE79D66-69E5-BCA0-51C1-FFA52FE04C1C}"/>
              </a:ext>
            </a:extLst>
          </p:cNvPr>
          <p:cNvSpPr>
            <a:spLocks noGrp="1"/>
          </p:cNvSpPr>
          <p:nvPr>
            <p:ph type="body" sz="quarter" idx="14"/>
          </p:nvPr>
        </p:nvSpPr>
        <p:spPr>
          <a:xfrm>
            <a:off x="776748" y="4284893"/>
            <a:ext cx="4624451" cy="1740450"/>
          </a:xfrm>
        </p:spPr>
        <p:txBody>
          <a:bodyPr/>
          <a:lstStyle/>
          <a:p>
            <a:pPr algn="just"/>
            <a:r>
              <a:rPr lang="en-GB" sz="2800" b="1"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N</a:t>
            </a:r>
            <a:r>
              <a:rPr lang="en-GB" sz="2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eighbour (</a:t>
            </a:r>
            <a:r>
              <a:rPr lang="lt-LT" sz="2200" i="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lt</a:t>
            </a:r>
            <a:r>
              <a:rPr lang="lt-LT" sz="2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GB" sz="2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a:t>
            </a:r>
            <a:r>
              <a:rPr lang="lt-LT" sz="22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aimyninis</a:t>
            </a:r>
            <a:r>
              <a:rPr lang="en-GB" sz="22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labiausiai rūpinasi kaimyninių taškų atstumo išsaugojimu.</a:t>
            </a:r>
          </a:p>
          <a:p>
            <a:endParaRPr lang="lt-LT" dirty="0"/>
          </a:p>
        </p:txBody>
      </p:sp>
      <p:sp>
        <p:nvSpPr>
          <p:cNvPr id="6" name="Teksto vietos rezervavimo ženklas 5">
            <a:extLst>
              <a:ext uri="{FF2B5EF4-FFF2-40B4-BE49-F238E27FC236}">
                <a16:creationId xmlns:a16="http://schemas.microsoft.com/office/drawing/2014/main" id="{512DA400-0EDE-731D-C365-0EC9C884AEE3}"/>
              </a:ext>
            </a:extLst>
          </p:cNvPr>
          <p:cNvSpPr>
            <a:spLocks noGrp="1"/>
          </p:cNvSpPr>
          <p:nvPr>
            <p:ph type="body" sz="quarter" idx="15"/>
          </p:nvPr>
        </p:nvSpPr>
        <p:spPr>
          <a:xfrm>
            <a:off x="6676104" y="1907453"/>
            <a:ext cx="4503173" cy="1740450"/>
          </a:xfrm>
        </p:spPr>
        <p:txBody>
          <a:bodyPr>
            <a:normAutofit fontScale="92500" lnSpcReduction="10000"/>
          </a:bodyPr>
          <a:lstStyle/>
          <a:p>
            <a:pPr algn="just"/>
            <a:r>
              <a:rPr lang="lt-LT" sz="3000" b="1" i="1"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a:t>
            </a:r>
            <a:r>
              <a:rPr lang="lt-LT" sz="2200" i="1"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tochast</a:t>
            </a:r>
            <a:r>
              <a:rPr lang="en-GB" sz="2200" i="1"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ic</a:t>
            </a:r>
            <a:r>
              <a:rPr lang="en-GB" sz="22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lt-LT" sz="2200" i="1"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lt</a:t>
            </a:r>
            <a:r>
              <a:rPr lang="lt-LT" sz="22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200" i="1"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stochast</a:t>
            </a:r>
            <a:r>
              <a:rPr lang="lt-LT" sz="2200" i="1"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inis</a:t>
            </a:r>
            <a:r>
              <a:rPr lang="en-GB" sz="22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lt-LT" sz="2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tai reiškia procesą, kuriame dalyvauja duomenų imčių tikimybinis pasiskirstymas bei </a:t>
            </a:r>
            <a:r>
              <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daugkartinis vykdymas su skirtingomis atsitiktinėmis sėklomis duos skirtingus rezultatus.</a:t>
            </a:r>
            <a:r>
              <a:rPr lang="lt-LT" sz="2200" dirty="0">
                <a:solidFill>
                  <a:srgbClr val="000000"/>
                </a:solidFill>
                <a:effectLst/>
                <a:latin typeface="Times New Roman" panose="02020603050405020304" pitchFamily="18" charset="0"/>
                <a:cs typeface="Times New Roman" panose="02020603050405020304" pitchFamily="18" charset="0"/>
              </a:rPr>
              <a:t> </a:t>
            </a:r>
          </a:p>
          <a:p>
            <a:endParaRPr lang="lt-LT" dirty="0"/>
          </a:p>
        </p:txBody>
      </p:sp>
      <p:sp>
        <p:nvSpPr>
          <p:cNvPr id="7" name="Teksto vietos rezervavimo ženklas 6">
            <a:extLst>
              <a:ext uri="{FF2B5EF4-FFF2-40B4-BE49-F238E27FC236}">
                <a16:creationId xmlns:a16="http://schemas.microsoft.com/office/drawing/2014/main" id="{73EC8533-3FE9-F26D-FBA1-6372BF665603}"/>
              </a:ext>
            </a:extLst>
          </p:cNvPr>
          <p:cNvSpPr>
            <a:spLocks noGrp="1"/>
          </p:cNvSpPr>
          <p:nvPr>
            <p:ph type="body" sz="quarter" idx="16"/>
          </p:nvPr>
        </p:nvSpPr>
        <p:spPr>
          <a:xfrm>
            <a:off x="6676104" y="4284893"/>
            <a:ext cx="4503173" cy="1740450"/>
          </a:xfrm>
        </p:spPr>
        <p:txBody>
          <a:bodyPr>
            <a:normAutofit/>
          </a:bodyPr>
          <a:lstStyle/>
          <a:p>
            <a:pPr algn="just"/>
            <a:r>
              <a:rPr lang="en-GB" sz="2800" b="1" i="1"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a:t>
            </a:r>
            <a:r>
              <a:rPr lang="en-GB" sz="2200" i="1"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mbeding</a:t>
            </a:r>
            <a:r>
              <a:rPr lang="en-GB" sz="2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lt-LT" sz="2200" i="1"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lt</a:t>
            </a:r>
            <a:r>
              <a:rPr lang="lt-LT" sz="2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įterpimas)</a:t>
            </a:r>
            <a:r>
              <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duomenų išdėstymas </a:t>
            </a:r>
            <a:r>
              <a:rPr lang="lt-LT" sz="2200" dirty="0" err="1">
                <a:solidFill>
                  <a:srgbClr val="000000"/>
                </a:solidFill>
                <a:effectLst/>
                <a:latin typeface="Times New Roman" panose="02020603050405020304" pitchFamily="18" charset="0"/>
                <a:cs typeface="Times New Roman" panose="02020603050405020304" pitchFamily="18" charset="0"/>
              </a:rPr>
              <a:t>mažesnioje</a:t>
            </a:r>
            <a:r>
              <a:rPr lang="lt-LT" sz="2200" dirty="0">
                <a:solidFill>
                  <a:srgbClr val="000000"/>
                </a:solidFill>
                <a:effectLst/>
                <a:latin typeface="Times New Roman" panose="02020603050405020304" pitchFamily="18" charset="0"/>
                <a:cs typeface="Times New Roman" panose="02020603050405020304" pitchFamily="18" charset="0"/>
              </a:rPr>
              <a:t> dimensijoje.</a:t>
            </a:r>
            <a:endParaRPr lang="lt-LT" sz="2200" dirty="0">
              <a:solidFill>
                <a:srgbClr val="000000"/>
              </a:solidFill>
              <a:latin typeface="Times New Roman" panose="02020603050405020304" pitchFamily="18" charset="0"/>
              <a:cs typeface="Times New Roman" panose="02020603050405020304" pitchFamily="18" charset="0"/>
            </a:endParaRPr>
          </a:p>
        </p:txBody>
      </p:sp>
      <p:sp>
        <p:nvSpPr>
          <p:cNvPr id="3" name="Pavadinimas 2">
            <a:extLst>
              <a:ext uri="{FF2B5EF4-FFF2-40B4-BE49-F238E27FC236}">
                <a16:creationId xmlns:a16="http://schemas.microsoft.com/office/drawing/2014/main" id="{0E5D765C-A7C5-C646-98FF-5D48659E138A}"/>
              </a:ext>
            </a:extLst>
          </p:cNvPr>
          <p:cNvSpPr>
            <a:spLocks noGrp="1"/>
          </p:cNvSpPr>
          <p:nvPr>
            <p:ph type="title" idx="4294967295"/>
          </p:nvPr>
        </p:nvSpPr>
        <p:spPr>
          <a:xfrm>
            <a:off x="776748" y="443756"/>
            <a:ext cx="9340645" cy="1125538"/>
          </a:xfrm>
        </p:spPr>
        <p:txBody>
          <a:bodyPr>
            <a:noAutofit/>
          </a:bodyPr>
          <a:lstStyle/>
          <a:p>
            <a:r>
              <a:rPr lang="lt-LT" sz="4000" dirty="0">
                <a:latin typeface="Times New Roman" panose="02020603050405020304" pitchFamily="18" charset="0"/>
                <a:cs typeface="Times New Roman" panose="02020603050405020304" pitchFamily="18" charset="0"/>
              </a:rPr>
              <a:t>t-SNE algoritmo pavadinimo iššifravimas</a:t>
            </a:r>
          </a:p>
        </p:txBody>
      </p:sp>
      <p:sp>
        <p:nvSpPr>
          <p:cNvPr id="8" name="TextBox 7">
            <a:extLst>
              <a:ext uri="{FF2B5EF4-FFF2-40B4-BE49-F238E27FC236}">
                <a16:creationId xmlns:a16="http://schemas.microsoft.com/office/drawing/2014/main" id="{50FCD409-442F-68E7-4D6F-38C71A35CE74}"/>
              </a:ext>
            </a:extLst>
          </p:cNvPr>
          <p:cNvSpPr txBox="1"/>
          <p:nvPr/>
        </p:nvSpPr>
        <p:spPr>
          <a:xfrm>
            <a:off x="1145458" y="5615893"/>
            <a:ext cx="9901084" cy="1046440"/>
          </a:xfrm>
          <a:prstGeom prst="rect">
            <a:avLst/>
          </a:prstGeom>
          <a:noFill/>
        </p:spPr>
        <p:txBody>
          <a:bodyPr wrap="square" rtlCol="0">
            <a:spAutoFit/>
          </a:bodyPr>
          <a:lstStyle/>
          <a:p>
            <a:pPr algn="just"/>
            <a:r>
              <a:rPr lang="lt-LT" sz="2200" dirty="0">
                <a:latin typeface="Times New Roman" panose="02020603050405020304" pitchFamily="18" charset="0"/>
                <a:cs typeface="Times New Roman" panose="02020603050405020304" pitchFamily="18" charset="0"/>
              </a:rPr>
              <a:t>Be to algoritmas yra iš neprižiūrimo mokymo klasės, </a:t>
            </a:r>
            <a:r>
              <a:rPr lang="lt-LT" sz="2200" dirty="0">
                <a:effectLst/>
                <a:latin typeface="Times New Roman" panose="02020603050405020304" pitchFamily="18" charset="0"/>
                <a:ea typeface="Times New Roman" panose="02020603050405020304" pitchFamily="18" charset="0"/>
                <a:cs typeface="Times New Roman" panose="02020603050405020304" pitchFamily="18" charset="0"/>
              </a:rPr>
              <a:t>kur mašina stengiasi surasti tendencijas, modelį, nežinant, kokia išvestis iš tikrųjų turi būti. </a:t>
            </a:r>
          </a:p>
          <a:p>
            <a:endParaRPr lang="lt-LT" dirty="0"/>
          </a:p>
        </p:txBody>
      </p:sp>
      <p:sp>
        <p:nvSpPr>
          <p:cNvPr id="9" name="TextBox 8">
            <a:extLst>
              <a:ext uri="{FF2B5EF4-FFF2-40B4-BE49-F238E27FC236}">
                <a16:creationId xmlns:a16="http://schemas.microsoft.com/office/drawing/2014/main" id="{BA3B2377-F37D-3C86-F211-69745ACA610D}"/>
              </a:ext>
            </a:extLst>
          </p:cNvPr>
          <p:cNvSpPr txBox="1"/>
          <p:nvPr/>
        </p:nvSpPr>
        <p:spPr>
          <a:xfrm>
            <a:off x="11120284" y="6462278"/>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41187999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5229" y="664305"/>
            <a:ext cx="4570073" cy="1308573"/>
          </a:xfrm>
        </p:spPr>
        <p:txBody>
          <a:bodyPr/>
          <a:lstStyle/>
          <a:p>
            <a:r>
              <a:rPr lang="en-GB" i="1">
                <a:latin typeface="Times New Roman" panose="02020603050405020304" pitchFamily="18" charset="0"/>
                <a:cs typeface="Times New Roman" panose="02020603050405020304" pitchFamily="18" charset="0"/>
              </a:rPr>
              <a:t>Ellipsoid</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7410893" y="1972878"/>
            <a:ext cx="3797881" cy="4220817"/>
          </a:xfrm>
        </p:spPr>
        <p:txBody>
          <a:bodyPr>
            <a:normAutofit/>
          </a:bodyPr>
          <a:lstStyle/>
          <a:p>
            <a:pPr>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 verbose=</a:t>
            </a:r>
            <a:r>
              <a:rPr lang="lt-LT" sz="1600" b="0">
                <a:solidFill>
                  <a:srgbClr val="098156"/>
                </a:solidFill>
                <a:effectLst/>
                <a:latin typeface="Courier New" panose="02070309020205020404" pitchFamily="49" charset="0"/>
              </a:rPr>
              <a:t>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perplexity</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30</a:t>
            </a:r>
            <a:r>
              <a:rPr lang="lt-LT" sz="1600" b="0">
                <a:solidFill>
                  <a:srgbClr val="000000"/>
                </a:solidFill>
                <a:effectLst/>
                <a:latin typeface="Courier New" panose="02070309020205020404" pitchFamily="49" charset="0"/>
              </a:rPr>
              <a:t>,random_state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Keičiamas iteracijų skaičius sufiksuotu 30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perpleksiškumu</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pP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Geriausias rezultatas gautas, kai iteracijų skaičius lygus 300. </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12C533B-863A-B395-E435-43D295B26706}"/>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70</a:t>
            </a:r>
          </a:p>
        </p:txBody>
      </p:sp>
      <p:pic>
        <p:nvPicPr>
          <p:cNvPr id="7" name="Paveikslėlis 6">
            <a:extLst>
              <a:ext uri="{FF2B5EF4-FFF2-40B4-BE49-F238E27FC236}">
                <a16:creationId xmlns:a16="http://schemas.microsoft.com/office/drawing/2014/main" id="{9E4A8857-B57D-14A9-0AE0-011DBCF04739}"/>
              </a:ext>
            </a:extLst>
          </p:cNvPr>
          <p:cNvPicPr>
            <a:picLocks noChangeAspect="1"/>
          </p:cNvPicPr>
          <p:nvPr/>
        </p:nvPicPr>
        <p:blipFill>
          <a:blip r:embed="rId2"/>
          <a:stretch>
            <a:fillRect/>
          </a:stretch>
        </p:blipFill>
        <p:spPr>
          <a:xfrm>
            <a:off x="189660" y="267958"/>
            <a:ext cx="7019215" cy="6322083"/>
          </a:xfrm>
          <a:prstGeom prst="rect">
            <a:avLst/>
          </a:prstGeom>
        </p:spPr>
      </p:pic>
    </p:spTree>
    <p:extLst>
      <p:ext uri="{BB962C8B-B14F-4D97-AF65-F5344CB8AC3E}">
        <p14:creationId xmlns:p14="http://schemas.microsoft.com/office/powerpoint/2010/main" val="3177719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4596" y="711614"/>
            <a:ext cx="4601971" cy="1563754"/>
          </a:xfrm>
        </p:spPr>
        <p:txBody>
          <a:bodyPr/>
          <a:lstStyle/>
          <a:p>
            <a:r>
              <a:rPr lang="en-GB" i="1">
                <a:latin typeface="Times New Roman" panose="02020603050405020304" pitchFamily="18" charset="0"/>
                <a:cs typeface="Times New Roman" panose="02020603050405020304" pitchFamily="18" charset="0"/>
              </a:rPr>
              <a:t>Ellipsoid</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7427411" y="2105246"/>
            <a:ext cx="3850189" cy="3934047"/>
          </a:xfrm>
        </p:spPr>
        <p:txBody>
          <a:bodyPr>
            <a:normAutofit lnSpcReduction="10000"/>
          </a:bodyPr>
          <a:lstStyle/>
          <a:p>
            <a:pPr>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 verbose=</a:t>
            </a:r>
            <a:r>
              <a:rPr lang="lt-LT" sz="1600" b="0">
                <a:solidFill>
                  <a:srgbClr val="098156"/>
                </a:solidFill>
                <a:effectLst/>
                <a:latin typeface="Courier New" panose="02070309020205020404" pitchFamily="49" charset="0"/>
              </a:rPr>
              <a:t>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perplexity</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30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n_iter</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300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random_state</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Keičiamas mokymo greitis, kai fiksuotas išlieka fiksuotas 30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parametras bei 300 iteracijų. </a:t>
            </a:r>
          </a:p>
          <a:p>
            <a:pPr lvl="0" algn="just">
              <a:lnSpc>
                <a:spcPct val="107000"/>
              </a:lnSpc>
            </a:pP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Geriausias rezultatas gautas, kai mokymo greitis lygus 100. </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AF916932-5A6C-F27C-CEC1-43527B1288D7}"/>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71</a:t>
            </a:r>
          </a:p>
        </p:txBody>
      </p:sp>
      <p:pic>
        <p:nvPicPr>
          <p:cNvPr id="7" name="Paveikslėlis 6">
            <a:extLst>
              <a:ext uri="{FF2B5EF4-FFF2-40B4-BE49-F238E27FC236}">
                <a16:creationId xmlns:a16="http://schemas.microsoft.com/office/drawing/2014/main" id="{834C1C87-A44B-3463-8545-773218FB5466}"/>
              </a:ext>
            </a:extLst>
          </p:cNvPr>
          <p:cNvPicPr>
            <a:picLocks noChangeAspect="1"/>
          </p:cNvPicPr>
          <p:nvPr/>
        </p:nvPicPr>
        <p:blipFill>
          <a:blip r:embed="rId2"/>
          <a:stretch>
            <a:fillRect/>
          </a:stretch>
        </p:blipFill>
        <p:spPr>
          <a:xfrm>
            <a:off x="211739" y="332733"/>
            <a:ext cx="6901444" cy="6192534"/>
          </a:xfrm>
          <a:prstGeom prst="rect">
            <a:avLst/>
          </a:prstGeom>
        </p:spPr>
      </p:pic>
    </p:spTree>
    <p:extLst>
      <p:ext uri="{BB962C8B-B14F-4D97-AF65-F5344CB8AC3E}">
        <p14:creationId xmlns:p14="http://schemas.microsoft.com/office/powerpoint/2010/main" val="40554362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555" y="807305"/>
            <a:ext cx="4570073" cy="1510591"/>
          </a:xfrm>
        </p:spPr>
        <p:txBody>
          <a:bodyPr/>
          <a:lstStyle/>
          <a:p>
            <a:r>
              <a:rPr lang="en-GB" i="1">
                <a:latin typeface="Times New Roman" panose="02020603050405020304" pitchFamily="18" charset="0"/>
                <a:cs typeface="Times New Roman" panose="02020603050405020304" pitchFamily="18" charset="0"/>
              </a:rPr>
              <a:t>Ellipsoid</a:t>
            </a:r>
            <a:r>
              <a:rPr lang="lt-LT">
                <a:latin typeface="Times New Roman" panose="02020603050405020304" pitchFamily="18" charset="0"/>
                <a:cs typeface="Times New Roman" panose="02020603050405020304" pitchFamily="18" charset="0"/>
              </a:rPr>
              <a:t> duomenų rinkinys</a:t>
            </a:r>
            <a:endParaRPr lang="en-US"/>
          </a:p>
        </p:txBody>
      </p:sp>
      <p:sp>
        <p:nvSpPr>
          <p:cNvPr id="3" name="Text Placeholder 2"/>
          <p:cNvSpPr>
            <a:spLocks noGrp="1"/>
          </p:cNvSpPr>
          <p:nvPr>
            <p:ph type="body" sz="quarter" idx="12"/>
          </p:nvPr>
        </p:nvSpPr>
        <p:spPr>
          <a:xfrm>
            <a:off x="7602279" y="2232837"/>
            <a:ext cx="3675321" cy="4094303"/>
          </a:xfrm>
        </p:spPr>
        <p:txBody>
          <a:bodyPr>
            <a:normAutofit/>
          </a:bodyPr>
          <a:lstStyle/>
          <a:p>
            <a:pPr>
              <a:lnSpc>
                <a:spcPct val="107000"/>
              </a:lnSpc>
            </a:pPr>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a:t>
            </a:r>
            <a:r>
              <a:rPr lang="lt-LT" sz="1600" b="0" err="1">
                <a:solidFill>
                  <a:srgbClr val="000000"/>
                </a:solidFill>
                <a:effectLst/>
                <a:latin typeface="Courier New" panose="02070309020205020404" pitchFamily="49" charset="0"/>
              </a:rPr>
              <a:t>manifold.TSNE</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,verbose=</a:t>
            </a:r>
            <a:r>
              <a:rPr lang="lt-LT" sz="1600" b="0">
                <a:solidFill>
                  <a:srgbClr val="098156"/>
                </a:solidFill>
                <a:effectLst/>
                <a:latin typeface="Courier New" panose="02070309020205020404" pitchFamily="49" charset="0"/>
              </a:rPr>
              <a:t>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perplexity</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30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n_iter</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300</a:t>
            </a:r>
            <a:r>
              <a:rPr lang="lt-LT" sz="1600" b="0">
                <a:solidFill>
                  <a:srgbClr val="000000"/>
                </a:solidFill>
                <a:effectLst/>
                <a:latin typeface="Courier New" panose="02070309020205020404" pitchFamily="49" charset="0"/>
              </a:rPr>
              <a:t>,random_state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Keičiame metrikas, kai fiksuotas 30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perpleksiškumas</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ir 300 iteracijų. </a:t>
            </a:r>
          </a:p>
          <a:p>
            <a:pPr lvl="0" algn="just">
              <a:lnSpc>
                <a:spcPct val="107000"/>
              </a:lnSpc>
            </a:pP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Geriausias rezultatas gautas su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Euklidine</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ir Minkovskio metrika.  </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E62D249-63F6-63F0-A670-A0129A9AB643}"/>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72</a:t>
            </a:r>
          </a:p>
        </p:txBody>
      </p:sp>
      <p:pic>
        <p:nvPicPr>
          <p:cNvPr id="6" name="Paveikslėlis 5">
            <a:extLst>
              <a:ext uri="{FF2B5EF4-FFF2-40B4-BE49-F238E27FC236}">
                <a16:creationId xmlns:a16="http://schemas.microsoft.com/office/drawing/2014/main" id="{48D56B9F-8A2C-85C1-73AA-FB3889C3DC27}"/>
              </a:ext>
            </a:extLst>
          </p:cNvPr>
          <p:cNvPicPr>
            <a:picLocks noChangeAspect="1"/>
          </p:cNvPicPr>
          <p:nvPr/>
        </p:nvPicPr>
        <p:blipFill>
          <a:blip r:embed="rId3"/>
          <a:stretch>
            <a:fillRect/>
          </a:stretch>
        </p:blipFill>
        <p:spPr>
          <a:xfrm>
            <a:off x="297489" y="330805"/>
            <a:ext cx="7094066" cy="6327140"/>
          </a:xfrm>
          <a:prstGeom prst="rect">
            <a:avLst/>
          </a:prstGeom>
        </p:spPr>
      </p:pic>
    </p:spTree>
    <p:extLst>
      <p:ext uri="{BB962C8B-B14F-4D97-AF65-F5344CB8AC3E}">
        <p14:creationId xmlns:p14="http://schemas.microsoft.com/office/powerpoint/2010/main" val="1232520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592" y="530860"/>
            <a:ext cx="9053945" cy="787732"/>
          </a:xfrm>
        </p:spPr>
        <p:txBody>
          <a:bodyPr/>
          <a:lstStyle/>
          <a:p>
            <a:r>
              <a:rPr lang="en-GB" i="1" dirty="0" err="1">
                <a:latin typeface="Times New Roman" panose="02020603050405020304" pitchFamily="18" charset="0"/>
                <a:cs typeface="Times New Roman" panose="02020603050405020304" pitchFamily="18" charset="0"/>
              </a:rPr>
              <a:t>Mnist</a:t>
            </a:r>
            <a:r>
              <a:rPr lang="lt-LT" dirty="0">
                <a:latin typeface="Times New Roman" panose="02020603050405020304" pitchFamily="18" charset="0"/>
                <a:cs typeface="Times New Roman" panose="02020603050405020304" pitchFamily="18" charset="0"/>
              </a:rPr>
              <a:t> duomenų rinkinys</a:t>
            </a:r>
            <a:endParaRPr lang="en-US" dirty="0"/>
          </a:p>
        </p:txBody>
      </p:sp>
      <p:sp>
        <p:nvSpPr>
          <p:cNvPr id="3" name="Text Placeholder 2"/>
          <p:cNvSpPr>
            <a:spLocks noGrp="1"/>
          </p:cNvSpPr>
          <p:nvPr>
            <p:ph type="body" sz="quarter" idx="12"/>
          </p:nvPr>
        </p:nvSpPr>
        <p:spPr>
          <a:xfrm>
            <a:off x="937591" y="1535877"/>
            <a:ext cx="9690551" cy="4791263"/>
          </a:xfrm>
        </p:spPr>
        <p:txBody>
          <a:bodyPr>
            <a:normAutofit/>
          </a:bodyPr>
          <a:lstStyle/>
          <a:p>
            <a:pPr marL="342900" lvl="0" indent="-342900">
              <a:lnSpc>
                <a:spcPct val="107000"/>
              </a:lnSpc>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60000 įrašų. </a:t>
            </a:r>
          </a:p>
          <a:p>
            <a:pPr marL="342900" lvl="0" indent="-342900">
              <a:lnSpc>
                <a:spcPct val="107000"/>
              </a:lnSpc>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Dimensija </a:t>
            </a:r>
            <a:r>
              <a:rPr lang="lt-LT" sz="2400">
                <a:solidFill>
                  <a:srgbClr val="000000"/>
                </a:solidFill>
                <a:latin typeface="Times New Roman" panose="02020603050405020304" pitchFamily="18" charset="0"/>
                <a:cs typeface="Times New Roman" panose="02020603050405020304" pitchFamily="18" charset="0"/>
              </a:rPr>
              <a:t>– </a:t>
            </a:r>
            <a:r>
              <a:rPr lang="lt-LT" sz="2400" dirty="0">
                <a:solidFill>
                  <a:srgbClr val="000000"/>
                </a:solidFill>
                <a:latin typeface="Times New Roman" panose="02020603050405020304" pitchFamily="18" charset="0"/>
                <a:cs typeface="Times New Roman" panose="02020603050405020304" pitchFamily="18" charset="0"/>
              </a:rPr>
              <a:t>784. </a:t>
            </a:r>
            <a:endParaRPr lang="en-GB" sz="2400" dirty="0">
              <a:solidFill>
                <a:srgbClr val="000000"/>
              </a:solidFill>
              <a:latin typeface="Times New Roman" panose="02020603050405020304" pitchFamily="18" charset="0"/>
              <a:cs typeface="Times New Roman" panose="02020603050405020304" pitchFamily="18" charset="0"/>
            </a:endParaRPr>
          </a:p>
          <a:p>
            <a:pPr marL="342900" lvl="0" indent="-342900">
              <a:lnSpc>
                <a:spcPct val="107000"/>
              </a:lnSpc>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Duomenys suskirstyti į 10 klasių, </a:t>
            </a:r>
            <a:r>
              <a:rPr lang="en-GB" sz="2400" dirty="0" err="1">
                <a:solidFill>
                  <a:srgbClr val="000000"/>
                </a:solidFill>
                <a:latin typeface="Times New Roman" panose="02020603050405020304" pitchFamily="18" charset="0"/>
                <a:cs typeface="Times New Roman" panose="02020603050405020304" pitchFamily="18" charset="0"/>
              </a:rPr>
              <a:t>kurios</a:t>
            </a:r>
            <a:r>
              <a:rPr lang="en-GB" sz="2400" dirty="0">
                <a:solidFill>
                  <a:srgbClr val="000000"/>
                </a:solidFill>
                <a:latin typeface="Times New Roman" panose="02020603050405020304" pitchFamily="18" charset="0"/>
                <a:cs typeface="Times New Roman" panose="02020603050405020304" pitchFamily="18" charset="0"/>
              </a:rPr>
              <a:t> </a:t>
            </a:r>
            <a:r>
              <a:rPr lang="en-GB" sz="2400" dirty="0" err="1">
                <a:solidFill>
                  <a:srgbClr val="000000"/>
                </a:solidFill>
                <a:latin typeface="Times New Roman" panose="02020603050405020304" pitchFamily="18" charset="0"/>
                <a:cs typeface="Times New Roman" panose="02020603050405020304" pitchFamily="18" charset="0"/>
              </a:rPr>
              <a:t>atitinka</a:t>
            </a:r>
            <a:r>
              <a:rPr lang="lt-LT" sz="2400" dirty="0">
                <a:solidFill>
                  <a:srgbClr val="000000"/>
                </a:solidFill>
                <a:latin typeface="Times New Roman" panose="02020603050405020304" pitchFamily="18" charset="0"/>
                <a:cs typeface="Times New Roman" panose="02020603050405020304" pitchFamily="18" charset="0"/>
              </a:rPr>
              <a:t> </a:t>
            </a:r>
            <a:r>
              <a:rPr lang="lt-LT" sz="2400" dirty="0" err="1">
                <a:solidFill>
                  <a:srgbClr val="000000"/>
                </a:solidFill>
                <a:latin typeface="Times New Roman" panose="02020603050405020304" pitchFamily="18" charset="0"/>
                <a:cs typeface="Times New Roman" panose="02020603050405020304" pitchFamily="18" charset="0"/>
              </a:rPr>
              <a:t>skaitmen</a:t>
            </a:r>
            <a:r>
              <a:rPr lang="en-GB" sz="2400" dirty="0" err="1">
                <a:solidFill>
                  <a:srgbClr val="000000"/>
                </a:solidFill>
                <a:latin typeface="Times New Roman" panose="02020603050405020304" pitchFamily="18" charset="0"/>
                <a:cs typeface="Times New Roman" panose="02020603050405020304" pitchFamily="18" charset="0"/>
              </a:rPr>
              <a:t>i</a:t>
            </a:r>
            <a:r>
              <a:rPr lang="lt-LT" sz="2400">
                <a:solidFill>
                  <a:srgbClr val="000000"/>
                </a:solidFill>
                <a:latin typeface="Times New Roman" panose="02020603050405020304" pitchFamily="18" charset="0"/>
                <a:cs typeface="Times New Roman" panose="02020603050405020304" pitchFamily="18" charset="0"/>
              </a:rPr>
              <a:t>s</a:t>
            </a:r>
            <a:r>
              <a:rPr lang="lt-LT" sz="2400" dirty="0">
                <a:solidFill>
                  <a:srgbClr val="000000"/>
                </a:solidFill>
                <a:latin typeface="Times New Roman" panose="02020603050405020304" pitchFamily="18" charset="0"/>
                <a:cs typeface="Times New Roman" panose="02020603050405020304" pitchFamily="18" charset="0"/>
              </a:rPr>
              <a:t> nuo 0 iki 9.</a:t>
            </a:r>
          </a:p>
          <a:p>
            <a:pPr marL="342900" indent="-342900">
              <a:lnSpc>
                <a:spcPct val="107000"/>
              </a:lnSpc>
              <a:buFont typeface="Arial" panose="020B0604020202020204" pitchFamily="34" charset="0"/>
              <a:buChar char="•"/>
            </a:pPr>
            <a:r>
              <a:rPr lang="lt-LT" sz="2400" err="1">
                <a:solidFill>
                  <a:srgbClr val="000000"/>
                </a:solidFill>
                <a:latin typeface="Times New Roman" panose="02020603050405020304" pitchFamily="18" charset="0"/>
                <a:cs typeface="Times New Roman" panose="02020603050405020304" pitchFamily="18" charset="0"/>
              </a:rPr>
              <a:t>Kullback</a:t>
            </a:r>
            <a:r>
              <a:rPr lang="lt-LT" sz="2400">
                <a:solidFill>
                  <a:srgbClr val="000000"/>
                </a:solidFill>
                <a:latin typeface="Times New Roman" panose="02020603050405020304" pitchFamily="18" charset="0"/>
                <a:cs typeface="Times New Roman" panose="02020603050405020304" pitchFamily="18" charset="0"/>
              </a:rPr>
              <a:t> - </a:t>
            </a:r>
            <a:r>
              <a:rPr lang="lt-LT" sz="2400" err="1">
                <a:solidFill>
                  <a:srgbClr val="000000"/>
                </a:solidFill>
                <a:latin typeface="Times New Roman" panose="02020603050405020304" pitchFamily="18" charset="0"/>
                <a:cs typeface="Times New Roman" panose="02020603050405020304" pitchFamily="18" charset="0"/>
              </a:rPr>
              <a:t>Leiblerio</a:t>
            </a:r>
            <a:r>
              <a:rPr lang="lt-LT" sz="2400">
                <a:solidFill>
                  <a:srgbClr val="000000"/>
                </a:solidFill>
                <a:latin typeface="Times New Roman" panose="02020603050405020304" pitchFamily="18" charset="0"/>
                <a:cs typeface="Times New Roman" panose="02020603050405020304" pitchFamily="18" charset="0"/>
              </a:rPr>
              <a:t> </a:t>
            </a:r>
            <a:r>
              <a:rPr lang="lt-LT" sz="2400" dirty="0" err="1">
                <a:solidFill>
                  <a:srgbClr val="000000"/>
                </a:solidFill>
                <a:latin typeface="Times New Roman" panose="02020603050405020304" pitchFamily="18" charset="0"/>
                <a:cs typeface="Times New Roman" panose="02020603050405020304" pitchFamily="18" charset="0"/>
              </a:rPr>
              <a:t>divergencija</a:t>
            </a:r>
            <a:r>
              <a:rPr lang="lt-LT" sz="2400">
                <a:solidFill>
                  <a:srgbClr val="000000"/>
                </a:solidFill>
                <a:latin typeface="Times New Roman" panose="02020603050405020304" pitchFamily="18" charset="0"/>
                <a:cs typeface="Times New Roman" panose="02020603050405020304" pitchFamily="18" charset="0"/>
              </a:rPr>
              <a:t>:</a:t>
            </a:r>
          </a:p>
          <a:p>
            <a:pPr marL="800100" lvl="1" indent="-342900">
              <a:lnSpc>
                <a:spcPct val="107000"/>
              </a:lnSpc>
              <a:buFont typeface="Arial" panose="020B0604020202020204" pitchFamily="34" charset="0"/>
              <a:buChar char="•"/>
            </a:pPr>
            <a:r>
              <a:rPr lang="lt-LT" sz="2400">
                <a:solidFill>
                  <a:srgbClr val="000000"/>
                </a:solidFill>
                <a:latin typeface="Times New Roman" panose="02020603050405020304" pitchFamily="18" charset="0"/>
                <a:cs typeface="Times New Roman" panose="02020603050405020304" pitchFamily="18" charset="0"/>
              </a:rPr>
              <a:t>Po 250 iteracijų – 86,6.</a:t>
            </a:r>
          </a:p>
          <a:p>
            <a:pPr marL="800100" lvl="1" indent="-342900">
              <a:lnSpc>
                <a:spcPct val="107000"/>
              </a:lnSpc>
              <a:buFont typeface="Arial" panose="020B0604020202020204" pitchFamily="34" charset="0"/>
              <a:buChar char="•"/>
            </a:pPr>
            <a:r>
              <a:rPr lang="lt-LT" sz="2400">
                <a:solidFill>
                  <a:srgbClr val="000000"/>
                </a:solidFill>
                <a:latin typeface="Times New Roman" panose="02020603050405020304" pitchFamily="18" charset="0"/>
                <a:cs typeface="Times New Roman" panose="02020603050405020304" pitchFamily="18" charset="0"/>
              </a:rPr>
              <a:t>Po 500 iteracijų – </a:t>
            </a:r>
            <a:r>
              <a:rPr lang="en-LT" sz="2400" dirty="0">
                <a:solidFill>
                  <a:srgbClr val="000000"/>
                </a:solidFill>
                <a:latin typeface="Times New Roman" panose="02020603050405020304" pitchFamily="18" charset="0"/>
                <a:cs typeface="Times New Roman" panose="02020603050405020304" pitchFamily="18" charset="0"/>
              </a:rPr>
              <a:t>2,03</a:t>
            </a:r>
            <a:r>
              <a:rPr lang="lt-LT" sz="2400">
                <a:solidFill>
                  <a:srgbClr val="000000"/>
                </a:solidFill>
                <a:latin typeface="Times New Roman" panose="02020603050405020304" pitchFamily="18" charset="0"/>
                <a:cs typeface="Times New Roman" panose="02020603050405020304" pitchFamily="18" charset="0"/>
              </a:rPr>
              <a:t>.</a:t>
            </a:r>
          </a:p>
          <a:p>
            <a:pPr marL="342900" lvl="0" indent="-342900">
              <a:lnSpc>
                <a:spcPct val="107000"/>
              </a:lnSpc>
              <a:buFont typeface="Arial" panose="020B0604020202020204" pitchFamily="34" charset="0"/>
              <a:buChar char="•"/>
            </a:pPr>
            <a:endParaRPr lang="lt-LT"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aveikslėlis 4">
            <a:extLst>
              <a:ext uri="{FF2B5EF4-FFF2-40B4-BE49-F238E27FC236}">
                <a16:creationId xmlns:a16="http://schemas.microsoft.com/office/drawing/2014/main" id="{4AF68252-CC9B-3AE2-6732-4A07BB6DA9C1}"/>
              </a:ext>
            </a:extLst>
          </p:cNvPr>
          <p:cNvPicPr>
            <a:picLocks noChangeAspect="1"/>
          </p:cNvPicPr>
          <p:nvPr/>
        </p:nvPicPr>
        <p:blipFill>
          <a:blip r:embed="rId2"/>
          <a:stretch>
            <a:fillRect/>
          </a:stretch>
        </p:blipFill>
        <p:spPr>
          <a:xfrm>
            <a:off x="5677215" y="3499122"/>
            <a:ext cx="5997334" cy="2828018"/>
          </a:xfrm>
          <a:prstGeom prst="rect">
            <a:avLst/>
          </a:prstGeom>
        </p:spPr>
      </p:pic>
      <p:sp>
        <p:nvSpPr>
          <p:cNvPr id="4" name="TextBox 3">
            <a:extLst>
              <a:ext uri="{FF2B5EF4-FFF2-40B4-BE49-F238E27FC236}">
                <a16:creationId xmlns:a16="http://schemas.microsoft.com/office/drawing/2014/main" id="{F3433D27-FA09-E768-4684-21ABF7E2B697}"/>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73</a:t>
            </a:r>
          </a:p>
        </p:txBody>
      </p:sp>
    </p:spTree>
    <p:extLst>
      <p:ext uri="{BB962C8B-B14F-4D97-AF65-F5344CB8AC3E}">
        <p14:creationId xmlns:p14="http://schemas.microsoft.com/office/powerpoint/2010/main" val="3092550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3353" y="1069664"/>
            <a:ext cx="4052703" cy="1343927"/>
          </a:xfrm>
        </p:spPr>
        <p:txBody>
          <a:bodyPr>
            <a:normAutofit/>
          </a:bodyPr>
          <a:lstStyle/>
          <a:p>
            <a:r>
              <a:rPr lang="en-GB" i="1" dirty="0" err="1">
                <a:latin typeface="Times New Roman" panose="02020603050405020304" pitchFamily="18" charset="0"/>
                <a:cs typeface="Times New Roman" panose="02020603050405020304" pitchFamily="18" charset="0"/>
              </a:rPr>
              <a:t>Mnist</a:t>
            </a:r>
            <a:r>
              <a:rPr lang="lt-LT" dirty="0">
                <a:latin typeface="Times New Roman" panose="02020603050405020304" pitchFamily="18" charset="0"/>
                <a:cs typeface="Times New Roman" panose="02020603050405020304" pitchFamily="18" charset="0"/>
              </a:rPr>
              <a:t> duomenų rinkinys</a:t>
            </a:r>
            <a:endParaRPr lang="en-US" dirty="0"/>
          </a:p>
        </p:txBody>
      </p:sp>
      <p:pic>
        <p:nvPicPr>
          <p:cNvPr id="1026" name="Picture 2">
            <a:extLst>
              <a:ext uri="{FF2B5EF4-FFF2-40B4-BE49-F238E27FC236}">
                <a16:creationId xmlns:a16="http://schemas.microsoft.com/office/drawing/2014/main" id="{081EEF8D-BEF6-59DE-B33E-19FF443A8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78" y="350874"/>
            <a:ext cx="7582860" cy="6344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0D992EB5-42DD-305F-96F7-21D37794D8F0}"/>
              </a:ext>
            </a:extLst>
          </p:cNvPr>
          <p:cNvSpPr>
            <a:spLocks noGrp="1"/>
          </p:cNvSpPr>
          <p:nvPr>
            <p:ph type="body" sz="quarter" idx="12"/>
          </p:nvPr>
        </p:nvSpPr>
        <p:spPr>
          <a:xfrm>
            <a:off x="7882942" y="2493336"/>
            <a:ext cx="3581472" cy="3902148"/>
          </a:xfrm>
        </p:spPr>
        <p:txBody>
          <a:bodyPr>
            <a:normAutofit/>
          </a:bodyPr>
          <a:lstStyle/>
          <a:p>
            <a:r>
              <a:rPr lang="en-US" sz="1600" b="0" err="1">
                <a:solidFill>
                  <a:srgbClr val="000000"/>
                </a:solidFill>
                <a:effectLst/>
                <a:latin typeface="Courier New" panose="02070309020205020404" pitchFamily="49" charset="0"/>
              </a:rPr>
              <a:t>tsne</a:t>
            </a:r>
            <a:r>
              <a:rPr lang="en-US" sz="1600" b="0">
                <a:solidFill>
                  <a:srgbClr val="000000"/>
                </a:solidFill>
                <a:effectLst/>
                <a:latin typeface="Courier New" panose="02070309020205020404" pitchFamily="49" charset="0"/>
              </a:rPr>
              <a:t> = TSNE(</a:t>
            </a:r>
            <a:r>
              <a:rPr lang="en-US" sz="1600" b="0" err="1">
                <a:solidFill>
                  <a:srgbClr val="000000"/>
                </a:solidFill>
                <a:effectLst/>
                <a:latin typeface="Courier New" panose="02070309020205020404" pitchFamily="49" charset="0"/>
              </a:rPr>
              <a:t>random_state</a:t>
            </a:r>
            <a:r>
              <a:rPr lang="en-US" sz="1600" b="0">
                <a:solidFill>
                  <a:srgbClr val="000000"/>
                </a:solidFill>
                <a:effectLst/>
                <a:latin typeface="Courier New" panose="02070309020205020404" pitchFamily="49" charset="0"/>
              </a:rPr>
              <a:t> =</a:t>
            </a:r>
            <a:r>
              <a:rPr lang="en-US" sz="1600" b="0">
                <a:solidFill>
                  <a:srgbClr val="098156"/>
                </a:solidFill>
                <a:effectLst/>
                <a:latin typeface="Courier New" panose="02070309020205020404" pitchFamily="49" charset="0"/>
              </a:rPr>
              <a:t>42</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n_components</a:t>
            </a:r>
            <a:r>
              <a:rPr lang="en-US" sz="1600" b="0">
                <a:solidFill>
                  <a:srgbClr val="000000"/>
                </a:solidFill>
                <a:effectLst/>
                <a:latin typeface="Courier New" panose="02070309020205020404" pitchFamily="49" charset="0"/>
              </a:rPr>
              <a:t>=</a:t>
            </a:r>
            <a:r>
              <a:rPr lang="en-US" sz="1600" b="0">
                <a:solidFill>
                  <a:srgbClr val="098156"/>
                </a:solidFill>
                <a:effectLst/>
                <a:latin typeface="Courier New" panose="02070309020205020404" pitchFamily="49" charset="0"/>
              </a:rPr>
              <a:t>2</a:t>
            </a:r>
            <a:r>
              <a:rPr lang="en-US" sz="1600" b="0">
                <a:solidFill>
                  <a:srgbClr val="000000"/>
                </a:solidFill>
                <a:effectLst/>
                <a:latin typeface="Courier New" panose="02070309020205020404" pitchFamily="49" charset="0"/>
              </a:rPr>
              <a:t>,verbose=</a:t>
            </a:r>
            <a:r>
              <a:rPr lang="en-US" sz="1600" b="0">
                <a:solidFill>
                  <a:srgbClr val="098156"/>
                </a:solidFill>
                <a:effectLst/>
                <a:latin typeface="Courier New" panose="02070309020205020404" pitchFamily="49" charset="0"/>
              </a:rPr>
              <a:t>0</a:t>
            </a:r>
            <a:r>
              <a:rPr lang="en-US" sz="1600" b="0">
                <a:solidFill>
                  <a:srgbClr val="000000"/>
                </a:solidFill>
                <a:effectLst/>
                <a:latin typeface="Courier New" panose="02070309020205020404" pitchFamily="49" charset="0"/>
              </a:rPr>
              <a:t>,n_iter=</a:t>
            </a:r>
            <a:r>
              <a:rPr lang="en-US" sz="1600" b="0">
                <a:solidFill>
                  <a:srgbClr val="098156"/>
                </a:solidFill>
                <a:effectLst/>
                <a:latin typeface="Courier New" panose="02070309020205020404" pitchFamily="49" charset="0"/>
              </a:rPr>
              <a:t>300</a:t>
            </a:r>
            <a:r>
              <a:rPr lang="en-US" sz="1600" b="0">
                <a:solidFill>
                  <a:srgbClr val="000000"/>
                </a:solidFill>
                <a:effectLst/>
                <a:latin typeface="Courier New" panose="02070309020205020404" pitchFamily="49" charset="0"/>
              </a:rPr>
              <a:t>).</a:t>
            </a:r>
            <a:r>
              <a:rPr lang="en-US" sz="1600" b="0" err="1">
                <a:solidFill>
                  <a:srgbClr val="000000"/>
                </a:solidFill>
                <a:effectLst/>
                <a:latin typeface="Courier New" panose="02070309020205020404" pitchFamily="49" charset="0"/>
              </a:rPr>
              <a:t>fit_transform</a:t>
            </a:r>
            <a:r>
              <a:rPr lang="en-US" sz="1600" b="0">
                <a:solidFill>
                  <a:srgbClr val="000000"/>
                </a:solidFill>
                <a:effectLst/>
                <a:latin typeface="Courier New" panose="02070309020205020404" pitchFamily="49" charset="0"/>
              </a:rPr>
              <a:t>(</a:t>
            </a:r>
            <a:r>
              <a:rPr lang="en-US" sz="1600" b="0" err="1">
                <a:solidFill>
                  <a:srgbClr val="000000"/>
                </a:solidFill>
                <a:effectLst/>
                <a:latin typeface="Courier New" panose="02070309020205020404" pitchFamily="49" charset="0"/>
              </a:rPr>
              <a:t>x_subset</a:t>
            </a:r>
            <a:r>
              <a:rPr lang="en-US" sz="1600" b="0">
                <a:solidFill>
                  <a:srgbClr val="000000"/>
                </a:solidFill>
                <a:effectLst/>
                <a:latin typeface="Courier New" panose="02070309020205020404" pitchFamily="49" charset="0"/>
              </a:rPr>
              <a:t>)</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Keistas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parametras su fiksuotu 300 iteracijų skaičiumi. </a:t>
            </a: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Geriausias rezultatas gautas su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parametru lygiu 10.</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3D00A4AE-CD37-E772-3063-845EE31D8A57}"/>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74</a:t>
            </a:r>
          </a:p>
        </p:txBody>
      </p:sp>
    </p:spTree>
    <p:extLst>
      <p:ext uri="{BB962C8B-B14F-4D97-AF65-F5344CB8AC3E}">
        <p14:creationId xmlns:p14="http://schemas.microsoft.com/office/powerpoint/2010/main" val="3698275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447" y="1080828"/>
            <a:ext cx="3943284" cy="1428455"/>
          </a:xfrm>
        </p:spPr>
        <p:txBody>
          <a:bodyPr/>
          <a:lstStyle/>
          <a:p>
            <a:r>
              <a:rPr lang="en-GB" i="1" dirty="0" err="1">
                <a:latin typeface="Times New Roman" panose="02020603050405020304" pitchFamily="18" charset="0"/>
                <a:cs typeface="Times New Roman" panose="02020603050405020304" pitchFamily="18" charset="0"/>
              </a:rPr>
              <a:t>Mnist</a:t>
            </a:r>
            <a:r>
              <a:rPr lang="lt-LT" dirty="0">
                <a:latin typeface="Times New Roman" panose="02020603050405020304" pitchFamily="18" charset="0"/>
                <a:cs typeface="Times New Roman" panose="02020603050405020304" pitchFamily="18" charset="0"/>
              </a:rPr>
              <a:t> duomenų rinkinys</a:t>
            </a:r>
            <a:endParaRPr lang="en-US" dirty="0"/>
          </a:p>
        </p:txBody>
      </p:sp>
      <p:sp>
        <p:nvSpPr>
          <p:cNvPr id="4" name="Text Placeholder 2">
            <a:extLst>
              <a:ext uri="{FF2B5EF4-FFF2-40B4-BE49-F238E27FC236}">
                <a16:creationId xmlns:a16="http://schemas.microsoft.com/office/drawing/2014/main" id="{794CC0A2-23C0-337D-DAB1-7F1C50780BF7}"/>
              </a:ext>
            </a:extLst>
          </p:cNvPr>
          <p:cNvSpPr>
            <a:spLocks noGrp="1"/>
          </p:cNvSpPr>
          <p:nvPr>
            <p:ph type="body" sz="quarter" idx="12"/>
          </p:nvPr>
        </p:nvSpPr>
        <p:spPr>
          <a:xfrm>
            <a:off x="8034373" y="2509283"/>
            <a:ext cx="3292388" cy="3715541"/>
          </a:xfrm>
        </p:spPr>
        <p:txBody>
          <a:bodyPr>
            <a:normAutofit/>
          </a:bodyPr>
          <a:lstStyle/>
          <a:p>
            <a:r>
              <a:rPr lang="en-US" sz="1600" b="0">
                <a:solidFill>
                  <a:srgbClr val="000000"/>
                </a:solidFill>
                <a:effectLst/>
                <a:latin typeface="Courier New" panose="02070309020205020404" pitchFamily="49" charset="0"/>
              </a:rPr>
              <a:t>tsne10300 = TSNE(</a:t>
            </a:r>
            <a:r>
              <a:rPr lang="en-US" sz="1600" b="0" err="1">
                <a:solidFill>
                  <a:srgbClr val="000000"/>
                </a:solidFill>
                <a:effectLst/>
                <a:latin typeface="Courier New" panose="02070309020205020404" pitchFamily="49" charset="0"/>
              </a:rPr>
              <a:t>random_state</a:t>
            </a:r>
            <a:r>
              <a:rPr lang="en-US" sz="1600" b="0">
                <a:solidFill>
                  <a:srgbClr val="000000"/>
                </a:solidFill>
                <a:effectLst/>
                <a:latin typeface="Courier New" panose="02070309020205020404" pitchFamily="49" charset="0"/>
              </a:rPr>
              <a:t> = </a:t>
            </a:r>
            <a:r>
              <a:rPr lang="en-US" sz="1600" b="0">
                <a:solidFill>
                  <a:srgbClr val="098156"/>
                </a:solidFill>
                <a:effectLst/>
                <a:latin typeface="Courier New" panose="02070309020205020404" pitchFamily="49" charset="0"/>
              </a:rPr>
              <a:t>42</a:t>
            </a:r>
            <a:r>
              <a:rPr lang="en-US" sz="1600" b="0">
                <a:solidFill>
                  <a:srgbClr val="000000"/>
                </a:solidFill>
                <a:effectLst/>
                <a:latin typeface="Courier New" panose="02070309020205020404" pitchFamily="49" charset="0"/>
              </a:rPr>
              <a:t>, </a:t>
            </a:r>
            <a:r>
              <a:rPr lang="en-US" sz="1600" b="0" err="1">
                <a:solidFill>
                  <a:srgbClr val="000000"/>
                </a:solidFill>
                <a:effectLst/>
                <a:latin typeface="Courier New" panose="02070309020205020404" pitchFamily="49" charset="0"/>
              </a:rPr>
              <a:t>n_components</a:t>
            </a:r>
            <a:r>
              <a:rPr lang="en-US" sz="1600" b="0">
                <a:solidFill>
                  <a:srgbClr val="000000"/>
                </a:solidFill>
                <a:effectLst/>
                <a:latin typeface="Courier New" panose="02070309020205020404" pitchFamily="49" charset="0"/>
              </a:rPr>
              <a:t>=</a:t>
            </a:r>
            <a:r>
              <a:rPr lang="en-US" sz="1600" b="0">
                <a:solidFill>
                  <a:srgbClr val="098156"/>
                </a:solidFill>
                <a:effectLst/>
                <a:latin typeface="Courier New" panose="02070309020205020404" pitchFamily="49" charset="0"/>
              </a:rPr>
              <a:t>2</a:t>
            </a:r>
            <a:r>
              <a:rPr lang="en-US" sz="1600" b="0">
                <a:solidFill>
                  <a:srgbClr val="000000"/>
                </a:solidFill>
                <a:effectLst/>
                <a:latin typeface="Courier New" panose="02070309020205020404" pitchFamily="49" charset="0"/>
              </a:rPr>
              <a:t>,verbose=</a:t>
            </a:r>
            <a:r>
              <a:rPr lang="en-US" sz="1600" b="0">
                <a:solidFill>
                  <a:srgbClr val="098156"/>
                </a:solidFill>
                <a:effectLst/>
                <a:latin typeface="Courier New" panose="02070309020205020404" pitchFamily="49" charset="0"/>
              </a:rPr>
              <a:t>0</a:t>
            </a:r>
            <a:r>
              <a:rPr lang="en-US" sz="1600" b="0">
                <a:solidFill>
                  <a:srgbClr val="000000"/>
                </a:solidFill>
                <a:effectLst/>
                <a:latin typeface="Courier New" panose="02070309020205020404" pitchFamily="49" charset="0"/>
              </a:rPr>
              <a:t>,perplexity=</a:t>
            </a:r>
            <a:r>
              <a:rPr lang="en-US" sz="1600" b="0">
                <a:solidFill>
                  <a:srgbClr val="098156"/>
                </a:solidFill>
                <a:effectLst/>
                <a:latin typeface="Courier New" panose="02070309020205020404" pitchFamily="49" charset="0"/>
              </a:rPr>
              <a:t>10</a:t>
            </a:r>
            <a:r>
              <a:rPr lang="en-US" sz="1600" b="0">
                <a:solidFill>
                  <a:srgbClr val="000000"/>
                </a:solidFill>
                <a:effectLst/>
                <a:latin typeface="Courier New" panose="02070309020205020404" pitchFamily="49" charset="0"/>
              </a:rPr>
              <a:t>).</a:t>
            </a:r>
            <a:r>
              <a:rPr lang="en-US" sz="1600" b="0" err="1">
                <a:solidFill>
                  <a:srgbClr val="000000"/>
                </a:solidFill>
                <a:effectLst/>
                <a:latin typeface="Courier New" panose="02070309020205020404" pitchFamily="49" charset="0"/>
              </a:rPr>
              <a:t>fit_transform</a:t>
            </a:r>
            <a:r>
              <a:rPr lang="lt-LT" sz="1600" b="0">
                <a:solidFill>
                  <a:srgbClr val="000000"/>
                </a:solidFill>
                <a:effectLst/>
                <a:latin typeface="Courier New" panose="02070309020205020404" pitchFamily="49" charset="0"/>
              </a:rPr>
              <a:t> </a:t>
            </a:r>
            <a:r>
              <a:rPr lang="en-US" sz="1600" b="0">
                <a:solidFill>
                  <a:srgbClr val="000000"/>
                </a:solidFill>
                <a:effectLst/>
                <a:latin typeface="Courier New" panose="02070309020205020404" pitchFamily="49" charset="0"/>
              </a:rPr>
              <a:t>(</a:t>
            </a:r>
            <a:r>
              <a:rPr lang="en-US" sz="1600" b="0" err="1">
                <a:solidFill>
                  <a:srgbClr val="000000"/>
                </a:solidFill>
                <a:effectLst/>
                <a:latin typeface="Courier New" panose="02070309020205020404" pitchFamily="49" charset="0"/>
              </a:rPr>
              <a:t>x_subset</a:t>
            </a:r>
            <a:r>
              <a:rPr lang="en-US" sz="1600" b="0">
                <a:solidFill>
                  <a:srgbClr val="000000"/>
                </a:solidFill>
                <a:effectLst/>
                <a:latin typeface="Courier New" panose="02070309020205020404" pitchFamily="49" charset="0"/>
              </a:rPr>
              <a:t>)</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Keičiamas iteracijų skaičius sufiksuotu 10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perpleksiškumu</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pP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Geriausias rezultatas gautas, kai iteracijų skaičius lygus 500. </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D415514B-1535-8EBD-263D-12F90BFD6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01" y="318977"/>
            <a:ext cx="7662553" cy="64114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DF59F1-B130-79B9-732F-08C69349C30A}"/>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75</a:t>
            </a:r>
          </a:p>
        </p:txBody>
      </p:sp>
    </p:spTree>
    <p:extLst>
      <p:ext uri="{BB962C8B-B14F-4D97-AF65-F5344CB8AC3E}">
        <p14:creationId xmlns:p14="http://schemas.microsoft.com/office/powerpoint/2010/main" val="5038478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2470" y="1108739"/>
            <a:ext cx="3994852" cy="1666358"/>
          </a:xfrm>
        </p:spPr>
        <p:txBody>
          <a:bodyPr/>
          <a:lstStyle/>
          <a:p>
            <a:r>
              <a:rPr lang="en-GB" i="1" dirty="0" err="1">
                <a:latin typeface="Times New Roman" panose="02020603050405020304" pitchFamily="18" charset="0"/>
                <a:cs typeface="Times New Roman" panose="02020603050405020304" pitchFamily="18" charset="0"/>
              </a:rPr>
              <a:t>Mnist</a:t>
            </a:r>
            <a:r>
              <a:rPr lang="lt-LT" dirty="0">
                <a:latin typeface="Times New Roman" panose="02020603050405020304" pitchFamily="18" charset="0"/>
                <a:cs typeface="Times New Roman" panose="02020603050405020304" pitchFamily="18" charset="0"/>
              </a:rPr>
              <a:t> duomenų rinkinys</a:t>
            </a:r>
            <a:endParaRPr lang="en-US" dirty="0"/>
          </a:p>
        </p:txBody>
      </p:sp>
      <p:sp>
        <p:nvSpPr>
          <p:cNvPr id="4" name="Text Placeholder 2">
            <a:extLst>
              <a:ext uri="{FF2B5EF4-FFF2-40B4-BE49-F238E27FC236}">
                <a16:creationId xmlns:a16="http://schemas.microsoft.com/office/drawing/2014/main" id="{B84982F2-4BEA-6FD5-BA03-F58166C94ADE}"/>
              </a:ext>
            </a:extLst>
          </p:cNvPr>
          <p:cNvSpPr>
            <a:spLocks noGrp="1"/>
          </p:cNvSpPr>
          <p:nvPr>
            <p:ph type="body" sz="quarter" idx="12"/>
          </p:nvPr>
        </p:nvSpPr>
        <p:spPr>
          <a:xfrm>
            <a:off x="8062470" y="2445488"/>
            <a:ext cx="3559260" cy="4338084"/>
          </a:xfrm>
        </p:spPr>
        <p:txBody>
          <a:bodyPr>
            <a:normAutofit/>
          </a:bodyPr>
          <a:lstStyle/>
          <a:p>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TSNE(</a:t>
            </a:r>
            <a:r>
              <a:rPr lang="lt-LT" sz="1600" b="0" err="1">
                <a:solidFill>
                  <a:srgbClr val="000000"/>
                </a:solidFill>
                <a:effectLst/>
                <a:latin typeface="Courier New" panose="02070309020205020404" pitchFamily="49" charset="0"/>
              </a:rPr>
              <a:t>random_state</a:t>
            </a:r>
            <a:r>
              <a:rPr lang="lt-LT" sz="1600" b="0">
                <a:solidFill>
                  <a:srgbClr val="000000"/>
                </a:solidFill>
                <a:effectLst/>
                <a:latin typeface="Courier New" panose="02070309020205020404" pitchFamily="49" charset="0"/>
              </a:rPr>
              <a:t> =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,verbose=</a:t>
            </a:r>
            <a:r>
              <a:rPr lang="lt-LT" sz="1600" b="0">
                <a:solidFill>
                  <a:srgbClr val="098156"/>
                </a:solidFill>
                <a:effectLst/>
                <a:latin typeface="Courier New" panose="02070309020205020404" pitchFamily="49" charset="0"/>
              </a:rPr>
              <a:t>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perplexity</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10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n_iter</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500</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fit_transform</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x_subset</a:t>
            </a:r>
            <a:r>
              <a:rPr lang="lt-LT" sz="1600" b="0">
                <a:solidFill>
                  <a:srgbClr val="000000"/>
                </a:solidFill>
                <a:effectLst/>
                <a:latin typeface="Courier New" panose="02070309020205020404" pitchFamily="49" charset="0"/>
              </a:rPr>
              <a:t>)</a:t>
            </a:r>
          </a:p>
          <a:p>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Keičiamas mokymo greitis, kai fiksuotas išlieka fiksuotas 10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perpleksiškumo</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parametras bei 500 iteracijų. </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Geriausias rezultatas gautas, kai mokymo greitis lygus 500. </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DA9ABDA8-15B2-295A-56A5-DBB9B66BF409}"/>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76</a:t>
            </a:r>
          </a:p>
        </p:txBody>
      </p:sp>
      <p:pic>
        <p:nvPicPr>
          <p:cNvPr id="3074" name="Picture 2">
            <a:extLst>
              <a:ext uri="{FF2B5EF4-FFF2-40B4-BE49-F238E27FC236}">
                <a16:creationId xmlns:a16="http://schemas.microsoft.com/office/drawing/2014/main" id="{CC0FB959-2F1C-0D83-0A3E-8842A52D6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9609"/>
            <a:ext cx="7528933" cy="6299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3645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6720" y="1108850"/>
            <a:ext cx="3931745" cy="1464229"/>
          </a:xfrm>
        </p:spPr>
        <p:txBody>
          <a:bodyPr/>
          <a:lstStyle/>
          <a:p>
            <a:r>
              <a:rPr lang="en-GB" i="1" dirty="0" err="1">
                <a:latin typeface="Times New Roman" panose="02020603050405020304" pitchFamily="18" charset="0"/>
                <a:cs typeface="Times New Roman" panose="02020603050405020304" pitchFamily="18" charset="0"/>
              </a:rPr>
              <a:t>Mnist</a:t>
            </a:r>
            <a:r>
              <a:rPr lang="lt-LT" dirty="0">
                <a:latin typeface="Times New Roman" panose="02020603050405020304" pitchFamily="18" charset="0"/>
                <a:cs typeface="Times New Roman" panose="02020603050405020304" pitchFamily="18" charset="0"/>
              </a:rPr>
              <a:t> duomenų rinkinys</a:t>
            </a:r>
            <a:endParaRPr lang="en-US" dirty="0"/>
          </a:p>
        </p:txBody>
      </p:sp>
      <p:sp>
        <p:nvSpPr>
          <p:cNvPr id="4" name="TextBox 3">
            <a:extLst>
              <a:ext uri="{FF2B5EF4-FFF2-40B4-BE49-F238E27FC236}">
                <a16:creationId xmlns:a16="http://schemas.microsoft.com/office/drawing/2014/main" id="{14CAD8A1-A691-49E0-CB90-7CA5E4A614A7}"/>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77</a:t>
            </a:r>
          </a:p>
        </p:txBody>
      </p:sp>
      <p:sp>
        <p:nvSpPr>
          <p:cNvPr id="7" name="Text Placeholder 2">
            <a:extLst>
              <a:ext uri="{FF2B5EF4-FFF2-40B4-BE49-F238E27FC236}">
                <a16:creationId xmlns:a16="http://schemas.microsoft.com/office/drawing/2014/main" id="{DC1BDD56-726D-0B9A-A98B-79E95EC8D4B4}"/>
              </a:ext>
            </a:extLst>
          </p:cNvPr>
          <p:cNvSpPr>
            <a:spLocks noGrp="1"/>
          </p:cNvSpPr>
          <p:nvPr>
            <p:ph type="body" sz="quarter" idx="12"/>
          </p:nvPr>
        </p:nvSpPr>
        <p:spPr>
          <a:xfrm>
            <a:off x="8104931" y="2468333"/>
            <a:ext cx="3675321" cy="4094303"/>
          </a:xfrm>
        </p:spPr>
        <p:txBody>
          <a:bodyPr>
            <a:normAutofit/>
          </a:bodyPr>
          <a:lstStyle/>
          <a:p>
            <a:r>
              <a:rPr lang="lt-LT" sz="1600" b="0" err="1">
                <a:solidFill>
                  <a:srgbClr val="000000"/>
                </a:solidFill>
                <a:effectLst/>
                <a:latin typeface="Courier New" panose="02070309020205020404" pitchFamily="49" charset="0"/>
              </a:rPr>
              <a:t>tsne</a:t>
            </a:r>
            <a:r>
              <a:rPr lang="lt-LT" sz="1600" b="0">
                <a:solidFill>
                  <a:srgbClr val="000000"/>
                </a:solidFill>
                <a:effectLst/>
                <a:latin typeface="Courier New" panose="02070309020205020404" pitchFamily="49" charset="0"/>
              </a:rPr>
              <a:t> = TSNE(</a:t>
            </a:r>
            <a:r>
              <a:rPr lang="lt-LT" sz="1600" b="0" err="1">
                <a:solidFill>
                  <a:srgbClr val="000000"/>
                </a:solidFill>
                <a:effectLst/>
                <a:latin typeface="Courier New" panose="02070309020205020404" pitchFamily="49" charset="0"/>
              </a:rPr>
              <a:t>random_state</a:t>
            </a:r>
            <a:r>
              <a:rPr lang="lt-LT" sz="1600" b="0">
                <a:solidFill>
                  <a:srgbClr val="000000"/>
                </a:solidFill>
                <a:effectLst/>
                <a:latin typeface="Courier New" panose="02070309020205020404" pitchFamily="49" charset="0"/>
              </a:rPr>
              <a:t> =</a:t>
            </a:r>
            <a:r>
              <a:rPr lang="lt-LT" sz="1600" b="0">
                <a:solidFill>
                  <a:srgbClr val="098156"/>
                </a:solidFill>
                <a:effectLst/>
                <a:latin typeface="Courier New" panose="02070309020205020404" pitchFamily="49" charset="0"/>
              </a:rPr>
              <a:t>42</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n_components</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2</a:t>
            </a:r>
            <a:r>
              <a:rPr lang="lt-LT" sz="1600" b="0">
                <a:solidFill>
                  <a:srgbClr val="000000"/>
                </a:solidFill>
                <a:effectLst/>
                <a:latin typeface="Courier New" panose="02070309020205020404" pitchFamily="49" charset="0"/>
              </a:rPr>
              <a:t>,verbose=</a:t>
            </a:r>
            <a:r>
              <a:rPr lang="lt-LT" sz="1600" b="0">
                <a:solidFill>
                  <a:srgbClr val="098156"/>
                </a:solidFill>
                <a:effectLst/>
                <a:latin typeface="Courier New" panose="02070309020205020404" pitchFamily="49" charset="0"/>
              </a:rPr>
              <a:t>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perplexity</a:t>
            </a:r>
            <a:r>
              <a:rPr lang="lt-LT" sz="1600" b="0">
                <a:solidFill>
                  <a:srgbClr val="000000"/>
                </a:solidFill>
                <a:effectLst/>
                <a:latin typeface="Courier New" panose="02070309020205020404" pitchFamily="49" charset="0"/>
              </a:rPr>
              <a:t>=</a:t>
            </a:r>
            <a:r>
              <a:rPr lang="lt-LT" sz="1600" b="0">
                <a:solidFill>
                  <a:srgbClr val="098156"/>
                </a:solidFill>
                <a:effectLst/>
                <a:latin typeface="Courier New" panose="02070309020205020404" pitchFamily="49" charset="0"/>
              </a:rPr>
              <a:t>10</a:t>
            </a:r>
            <a:r>
              <a:rPr lang="lt-LT" sz="1600" b="0">
                <a:solidFill>
                  <a:srgbClr val="000000"/>
                </a:solidFill>
                <a:effectLst/>
                <a:latin typeface="Courier New" panose="02070309020205020404" pitchFamily="49" charset="0"/>
              </a:rPr>
              <a:t>,n_iter=</a:t>
            </a:r>
            <a:r>
              <a:rPr lang="lt-LT" sz="1600" b="0">
                <a:solidFill>
                  <a:srgbClr val="098156"/>
                </a:solidFill>
                <a:effectLst/>
                <a:latin typeface="Courier New" panose="02070309020205020404" pitchFamily="49" charset="0"/>
              </a:rPr>
              <a:t>500</a:t>
            </a:r>
            <a:r>
              <a:rPr lang="lt-LT" sz="1600" b="0">
                <a:solidFill>
                  <a:srgbClr val="000000"/>
                </a:solidFill>
                <a:effectLst/>
                <a:latin typeface="Courier New" panose="02070309020205020404" pitchFamily="49" charset="0"/>
              </a:rPr>
              <a:t>). </a:t>
            </a:r>
            <a:r>
              <a:rPr lang="lt-LT" sz="1600" b="0" err="1">
                <a:solidFill>
                  <a:srgbClr val="000000"/>
                </a:solidFill>
                <a:effectLst/>
                <a:latin typeface="Courier New" panose="02070309020205020404" pitchFamily="49" charset="0"/>
              </a:rPr>
              <a:t>fit_transform</a:t>
            </a:r>
            <a:r>
              <a:rPr lang="lt-LT" sz="1600" b="0">
                <a:solidFill>
                  <a:srgbClr val="000000"/>
                </a:solidFill>
                <a:effectLst/>
                <a:latin typeface="Courier New" panose="02070309020205020404" pitchFamily="49" charset="0"/>
              </a:rPr>
              <a:t>(</a:t>
            </a:r>
            <a:r>
              <a:rPr lang="lt-LT" sz="1600" b="0" err="1">
                <a:solidFill>
                  <a:srgbClr val="000000"/>
                </a:solidFill>
                <a:effectLst/>
                <a:latin typeface="Courier New" panose="02070309020205020404" pitchFamily="49" charset="0"/>
              </a:rPr>
              <a:t>x_subset</a:t>
            </a:r>
            <a:r>
              <a:rPr lang="lt-LT" sz="1600" b="0">
                <a:solidFill>
                  <a:srgbClr val="000000"/>
                </a:solidFill>
                <a:effectLst/>
                <a:latin typeface="Courier New" panose="02070309020205020404" pitchFamily="49" charset="0"/>
              </a:rPr>
              <a:t>)</a:t>
            </a:r>
          </a:p>
          <a:p>
            <a:pPr lvl="0">
              <a:lnSpc>
                <a:spcPct val="107000"/>
              </a:lnSpc>
            </a:pPr>
            <a:endParaRPr lang="lt-LT" sz="1800"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Keičiame metrikas, kai fiksuotas 10 </a:t>
            </a:r>
            <a:r>
              <a:rPr lang="lt-LT" kern="100" err="1">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perpleksiškumas</a:t>
            </a: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 ir 500 iteracijų. </a:t>
            </a:r>
          </a:p>
          <a:p>
            <a:pPr lvl="0" algn="just">
              <a:lnSpc>
                <a:spcPct val="107000"/>
              </a:lnSpc>
            </a:pP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lt-LT" kern="100">
                <a:solidFill>
                  <a:schemeClr val="accent5">
                    <a:lumMod val="10000"/>
                  </a:schemeClr>
                </a:solidFill>
                <a:latin typeface="Times New Roman" panose="02020603050405020304" pitchFamily="18" charset="0"/>
                <a:ea typeface="Calibri" panose="020F0502020204030204" pitchFamily="34" charset="0"/>
                <a:cs typeface="Times New Roman" panose="02020603050405020304" pitchFamily="18" charset="0"/>
              </a:rPr>
              <a:t>Geriausias rezultatas gautas su Euklidine ir Minkovskio metrikomis.  </a:t>
            </a:r>
            <a:endParaRPr lang="lt-LT" kern="10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8" name="Picture 2">
            <a:extLst>
              <a:ext uri="{FF2B5EF4-FFF2-40B4-BE49-F238E27FC236}">
                <a16:creationId xmlns:a16="http://schemas.microsoft.com/office/drawing/2014/main" id="{046EFAB8-7E31-BE5E-EF2B-6B5B68A80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160" y="398245"/>
            <a:ext cx="7244347" cy="6061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4410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D12259A-73E4-631C-96F5-F9D622AC63C7}"/>
              </a:ext>
            </a:extLst>
          </p:cNvPr>
          <p:cNvSpPr>
            <a:spLocks noGrp="1"/>
          </p:cNvSpPr>
          <p:nvPr>
            <p:ph type="title"/>
          </p:nvPr>
        </p:nvSpPr>
        <p:spPr>
          <a:xfrm>
            <a:off x="838199" y="609326"/>
            <a:ext cx="9053945" cy="1126868"/>
          </a:xfrm>
        </p:spPr>
        <p:txBody>
          <a:bodyPr/>
          <a:lstStyle/>
          <a:p>
            <a:r>
              <a:rPr lang="lt-LT">
                <a:latin typeface="Times New Roman" panose="02020603050405020304" pitchFamily="18" charset="0"/>
                <a:cs typeface="Times New Roman" panose="02020603050405020304" pitchFamily="18" charset="0"/>
              </a:rPr>
              <a:t>Literatūra ir šaltiniai</a:t>
            </a:r>
          </a:p>
        </p:txBody>
      </p:sp>
      <p:sp>
        <p:nvSpPr>
          <p:cNvPr id="5" name="Teksto vietos rezervavimo ženklas 4">
            <a:extLst>
              <a:ext uri="{FF2B5EF4-FFF2-40B4-BE49-F238E27FC236}">
                <a16:creationId xmlns:a16="http://schemas.microsoft.com/office/drawing/2014/main" id="{A3A45D25-B27D-87CB-A1AA-A5401EF4B0D4}"/>
              </a:ext>
            </a:extLst>
          </p:cNvPr>
          <p:cNvSpPr>
            <a:spLocks noGrp="1"/>
          </p:cNvSpPr>
          <p:nvPr>
            <p:ph type="body" sz="quarter" idx="12"/>
          </p:nvPr>
        </p:nvSpPr>
        <p:spPr>
          <a:xfrm>
            <a:off x="838200" y="1494503"/>
            <a:ext cx="9942095" cy="4615352"/>
          </a:xfrm>
        </p:spPr>
        <p:txBody>
          <a:bodyPr>
            <a:normAutofit fontScale="85000" lnSpcReduction="10000"/>
          </a:bodyPr>
          <a:lstStyle/>
          <a:p>
            <a:pPr marL="514350" indent="-514350">
              <a:buFont typeface="+mj-lt"/>
              <a:buAutoNum type="romanUcPeriod"/>
            </a:pP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Wattenberg</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et al.,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How</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to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Use</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t-SNE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Effectively</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Distill</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2016. </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hlinkClick r:id="rId2"/>
              </a:rPr>
              <a:t>http://doi.org/10.23915/distill.00002</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514350" indent="-514350">
              <a:buFont typeface="+mj-lt"/>
              <a:buAutoNum type="romanUcPeriod"/>
            </a:pPr>
            <a:r>
              <a:rPr lang="lt-LT" altLang="lt-LT">
                <a:solidFill>
                  <a:srgbClr val="000000"/>
                </a:solidFill>
                <a:latin typeface="Times New Roman" panose="02020603050405020304" pitchFamily="18" charset="0"/>
                <a:cs typeface="Times New Roman" panose="02020603050405020304" pitchFamily="18" charset="0"/>
              </a:rPr>
              <a:t>Y. </a:t>
            </a:r>
            <a:r>
              <a:rPr lang="lt-LT" altLang="lt-LT" err="1">
                <a:solidFill>
                  <a:srgbClr val="000000"/>
                </a:solidFill>
                <a:latin typeface="Times New Roman" panose="02020603050405020304" pitchFamily="18" charset="0"/>
                <a:cs typeface="Times New Roman" panose="02020603050405020304" pitchFamily="18" charset="0"/>
              </a:rPr>
              <a:t>Verma</a:t>
            </a:r>
            <a:r>
              <a:rPr lang="lt-LT" altLang="lt-LT">
                <a:solidFill>
                  <a:srgbClr val="000000"/>
                </a:solidFill>
                <a:latin typeface="Times New Roman" panose="02020603050405020304" pitchFamily="18" charset="0"/>
                <a:cs typeface="Times New Roman" panose="02020603050405020304" pitchFamily="18" charset="0"/>
              </a:rPr>
              <a:t>, „</a:t>
            </a:r>
            <a:r>
              <a:rPr lang="lt-LT" altLang="lt-LT" err="1">
                <a:solidFill>
                  <a:srgbClr val="000000"/>
                </a:solidFill>
                <a:latin typeface="Times New Roman" panose="02020603050405020304" pitchFamily="18" charset="0"/>
                <a:cs typeface="Times New Roman" panose="02020603050405020304" pitchFamily="18" charset="0"/>
              </a:rPr>
              <a:t>How</a:t>
            </a:r>
            <a:r>
              <a:rPr lang="lt-LT" altLang="lt-LT">
                <a:solidFill>
                  <a:srgbClr val="000000"/>
                </a:solidFill>
                <a:latin typeface="Times New Roman" panose="02020603050405020304" pitchFamily="18" charset="0"/>
                <a:cs typeface="Times New Roman" panose="02020603050405020304" pitchFamily="18" charset="0"/>
              </a:rPr>
              <a:t> to </a:t>
            </a:r>
            <a:r>
              <a:rPr lang="lt-LT" altLang="lt-LT" err="1">
                <a:solidFill>
                  <a:srgbClr val="000000"/>
                </a:solidFill>
                <a:latin typeface="Times New Roman" panose="02020603050405020304" pitchFamily="18" charset="0"/>
                <a:cs typeface="Times New Roman" panose="02020603050405020304" pitchFamily="18" charset="0"/>
              </a:rPr>
              <a:t>use</a:t>
            </a:r>
            <a:r>
              <a:rPr lang="lt-LT" altLang="lt-LT">
                <a:solidFill>
                  <a:srgbClr val="000000"/>
                </a:solidFill>
                <a:latin typeface="Times New Roman" panose="02020603050405020304" pitchFamily="18" charset="0"/>
                <a:cs typeface="Times New Roman" panose="02020603050405020304" pitchFamily="18" charset="0"/>
              </a:rPr>
              <a:t> t – SNE </a:t>
            </a:r>
            <a:r>
              <a:rPr lang="lt-LT" altLang="lt-LT" err="1">
                <a:solidFill>
                  <a:srgbClr val="000000"/>
                </a:solidFill>
                <a:latin typeface="Times New Roman" panose="02020603050405020304" pitchFamily="18" charset="0"/>
                <a:cs typeface="Times New Roman" panose="02020603050405020304" pitchFamily="18" charset="0"/>
              </a:rPr>
              <a:t>for</a:t>
            </a:r>
            <a:r>
              <a:rPr lang="lt-LT" altLang="lt-LT">
                <a:solidFill>
                  <a:srgbClr val="000000"/>
                </a:solidFill>
                <a:latin typeface="Times New Roman" panose="02020603050405020304" pitchFamily="18" charset="0"/>
                <a:cs typeface="Times New Roman" panose="02020603050405020304" pitchFamily="18" charset="0"/>
              </a:rPr>
              <a:t> </a:t>
            </a:r>
            <a:r>
              <a:rPr lang="lt-LT" altLang="lt-LT" err="1">
                <a:solidFill>
                  <a:srgbClr val="000000"/>
                </a:solidFill>
                <a:latin typeface="Times New Roman" panose="02020603050405020304" pitchFamily="18" charset="0"/>
                <a:cs typeface="Times New Roman" panose="02020603050405020304" pitchFamily="18" charset="0"/>
              </a:rPr>
              <a:t>dimensionality</a:t>
            </a:r>
            <a:r>
              <a:rPr lang="lt-LT" altLang="lt-LT">
                <a:solidFill>
                  <a:srgbClr val="000000"/>
                </a:solidFill>
                <a:latin typeface="Times New Roman" panose="02020603050405020304" pitchFamily="18" charset="0"/>
                <a:cs typeface="Times New Roman" panose="02020603050405020304" pitchFamily="18" charset="0"/>
              </a:rPr>
              <a:t> </a:t>
            </a:r>
            <a:r>
              <a:rPr lang="lt-LT" altLang="lt-LT" err="1">
                <a:solidFill>
                  <a:srgbClr val="000000"/>
                </a:solidFill>
                <a:latin typeface="Times New Roman" panose="02020603050405020304" pitchFamily="18" charset="0"/>
                <a:cs typeface="Times New Roman" panose="02020603050405020304" pitchFamily="18" charset="0"/>
              </a:rPr>
              <a:t>reduction</a:t>
            </a:r>
            <a:r>
              <a:rPr lang="lt-LT" altLang="lt-LT">
                <a:solidFill>
                  <a:srgbClr val="000000"/>
                </a:solidFill>
                <a:latin typeface="Times New Roman" panose="02020603050405020304" pitchFamily="18" charset="0"/>
                <a:cs typeface="Times New Roman" panose="02020603050405020304" pitchFamily="18" charset="0"/>
              </a:rPr>
              <a:t>?“, </a:t>
            </a:r>
            <a:r>
              <a:rPr lang="lt-LT" altLang="lt-LT" err="1">
                <a:solidFill>
                  <a:srgbClr val="000000"/>
                </a:solidFill>
                <a:latin typeface="Times New Roman" panose="02020603050405020304" pitchFamily="18" charset="0"/>
                <a:cs typeface="Times New Roman" panose="02020603050405020304" pitchFamily="18" charset="0"/>
              </a:rPr>
              <a:t>Mystery</a:t>
            </a:r>
            <a:r>
              <a:rPr lang="lt-LT" altLang="lt-LT">
                <a:solidFill>
                  <a:srgbClr val="000000"/>
                </a:solidFill>
                <a:latin typeface="Times New Roman" panose="02020603050405020304" pitchFamily="18" charset="0"/>
                <a:cs typeface="Times New Roman" panose="02020603050405020304" pitchFamily="18" charset="0"/>
              </a:rPr>
              <a:t> </a:t>
            </a:r>
            <a:r>
              <a:rPr lang="lt-LT" altLang="lt-LT" err="1">
                <a:solidFill>
                  <a:srgbClr val="000000"/>
                </a:solidFill>
                <a:latin typeface="Times New Roman" panose="02020603050405020304" pitchFamily="18" charset="0"/>
                <a:cs typeface="Times New Roman" panose="02020603050405020304" pitchFamily="18" charset="0"/>
              </a:rPr>
              <a:t>Vault</a:t>
            </a:r>
            <a:r>
              <a:rPr lang="lt-LT" altLang="lt-LT">
                <a:solidFill>
                  <a:srgbClr val="000000"/>
                </a:solidFill>
                <a:latin typeface="Times New Roman" panose="02020603050405020304" pitchFamily="18" charset="0"/>
                <a:cs typeface="Times New Roman" panose="02020603050405020304" pitchFamily="18" charset="0"/>
              </a:rPr>
              <a:t>, 2022. </a:t>
            </a:r>
            <a:r>
              <a:rPr lang="lt-LT" altLang="lt-LT">
                <a:solidFill>
                  <a:srgbClr val="000000"/>
                </a:solidFill>
                <a:latin typeface="Times New Roman" panose="02020603050405020304" pitchFamily="18" charset="0"/>
                <a:cs typeface="Times New Roman" panose="02020603050405020304" pitchFamily="18" charset="0"/>
                <a:hlinkClick r:id="rId3"/>
              </a:rPr>
              <a:t>https://analyticsindiamag.com/how-to-use-t-sne-for-dimensionality-reduction/#:~:text=t-SNE%20is%20a%20technique,data%20is%20very%20high%20dimensional</a:t>
            </a:r>
            <a:r>
              <a:rPr lang="lt-LT" altLang="lt-LT">
                <a:solidFill>
                  <a:srgbClr val="000000"/>
                </a:solidFill>
                <a:latin typeface="Times New Roman" panose="02020603050405020304" pitchFamily="18" charset="0"/>
                <a:cs typeface="Times New Roman" panose="02020603050405020304" pitchFamily="18" charset="0"/>
              </a:rPr>
              <a:t> </a:t>
            </a:r>
          </a:p>
          <a:p>
            <a:pPr marL="514350" indent="-514350">
              <a:buFont typeface="+mj-lt"/>
              <a:buAutoNum type="romanUcPeriod"/>
            </a:pP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N.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Shrivastav</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„PCA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vs</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t – SNE: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which</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one</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should</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you</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use</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for</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visualization</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Analytics </a:t>
            </a:r>
            <a:r>
              <a:rPr kumimoji="0" lang="lt-LT" altLang="lt-LT" b="0" i="0" u="none" strike="noStrike" cap="none" normalizeH="0" baseline="0" err="1">
                <a:ln>
                  <a:noFill/>
                </a:ln>
                <a:solidFill>
                  <a:srgbClr val="000000"/>
                </a:solidFill>
                <a:effectLst/>
                <a:latin typeface="Times New Roman" panose="02020603050405020304" pitchFamily="18" charset="0"/>
                <a:cs typeface="Times New Roman" panose="02020603050405020304" pitchFamily="18" charset="0"/>
              </a:rPr>
              <a:t>Vidhya</a:t>
            </a:r>
            <a:r>
              <a:rPr kumimoji="0" lang="lt-LT" altLang="lt-LT"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2019. </a:t>
            </a:r>
            <a:r>
              <a:rPr lang="lt-LT" sz="1800" b="0" i="0" u="sng" strike="noStrike">
                <a:solidFill>
                  <a:srgbClr val="000000"/>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medium.com/analytics-vidhya/pca-vs-t-sne-17bcd882bf3d#:~:text=t%2DSNE(T%2D%20distributed%20Stochastic%20Neighbor%20Embedding)%3A&amp;text=One%20of%20the%20most%20major,large%20pairwise%20distance%20maximize%20variance.&amp;text=It%20takes%20a%20set%20of,it%20into%20low%20dimensional%20data</a:t>
            </a:r>
            <a:endParaRPr lang="lt-LT" sz="1800" u="sng" strike="noStrike">
              <a:solidFill>
                <a:srgbClr val="000000"/>
              </a:solidFill>
              <a:latin typeface="Times New Roman" panose="02020603050405020304" pitchFamily="18" charset="0"/>
              <a:cs typeface="Times New Roman" panose="02020603050405020304" pitchFamily="18" charset="0"/>
            </a:endParaRPr>
          </a:p>
          <a:p>
            <a:pPr marL="514350" indent="-514350">
              <a:buFont typeface="+mj-lt"/>
              <a:buAutoNum type="romanUcPeriod"/>
            </a:pPr>
            <a:r>
              <a:rPr lang="lt-LT" sz="1800">
                <a:solidFill>
                  <a:srgbClr val="000000"/>
                </a:solidFill>
                <a:latin typeface="Times New Roman" panose="02020603050405020304" pitchFamily="18" charset="0"/>
                <a:cs typeface="Times New Roman" panose="02020603050405020304" pitchFamily="18" charset="0"/>
              </a:rPr>
              <a:t>M. Lee, „</a:t>
            </a:r>
            <a:r>
              <a:rPr lang="lt-LT" sz="1800" err="1">
                <a:solidFill>
                  <a:srgbClr val="000000"/>
                </a:solidFill>
                <a:latin typeface="Times New Roman" panose="02020603050405020304" pitchFamily="18" charset="0"/>
                <a:cs typeface="Times New Roman" panose="02020603050405020304" pitchFamily="18" charset="0"/>
              </a:rPr>
              <a:t>What</a:t>
            </a:r>
            <a:r>
              <a:rPr lang="lt-LT" sz="1800">
                <a:solidFill>
                  <a:srgbClr val="000000"/>
                </a:solidFill>
                <a:latin typeface="Times New Roman" panose="02020603050405020304" pitchFamily="18" charset="0"/>
                <a:cs typeface="Times New Roman" panose="02020603050405020304" pitchFamily="18" charset="0"/>
              </a:rPr>
              <a:t> </a:t>
            </a:r>
            <a:r>
              <a:rPr lang="lt-LT" sz="1800" err="1">
                <a:solidFill>
                  <a:srgbClr val="000000"/>
                </a:solidFill>
                <a:latin typeface="Times New Roman" panose="02020603050405020304" pitchFamily="18" charset="0"/>
                <a:cs typeface="Times New Roman" panose="02020603050405020304" pitchFamily="18" charset="0"/>
              </a:rPr>
              <a:t>is</a:t>
            </a:r>
            <a:r>
              <a:rPr lang="lt-LT" sz="1800">
                <a:solidFill>
                  <a:srgbClr val="000000"/>
                </a:solidFill>
                <a:latin typeface="Times New Roman" panose="02020603050405020304" pitchFamily="18" charset="0"/>
                <a:cs typeface="Times New Roman" panose="02020603050405020304" pitchFamily="18" charset="0"/>
              </a:rPr>
              <a:t> </a:t>
            </a:r>
            <a:r>
              <a:rPr lang="lt-LT" sz="1800" err="1">
                <a:solidFill>
                  <a:srgbClr val="000000"/>
                </a:solidFill>
                <a:latin typeface="Times New Roman" panose="02020603050405020304" pitchFamily="18" charset="0"/>
                <a:cs typeface="Times New Roman" panose="02020603050405020304" pitchFamily="18" charset="0"/>
              </a:rPr>
              <a:t>tSNE</a:t>
            </a:r>
            <a:r>
              <a:rPr lang="lt-LT" sz="1800">
                <a:solidFill>
                  <a:srgbClr val="000000"/>
                </a:solidFill>
                <a:latin typeface="Times New Roman" panose="02020603050405020304" pitchFamily="18" charset="0"/>
                <a:cs typeface="Times New Roman" panose="02020603050405020304" pitchFamily="18" charset="0"/>
              </a:rPr>
              <a:t> </a:t>
            </a:r>
            <a:r>
              <a:rPr lang="lt-LT" sz="1800" err="1">
                <a:solidFill>
                  <a:srgbClr val="000000"/>
                </a:solidFill>
                <a:latin typeface="Times New Roman" panose="02020603050405020304" pitchFamily="18" charset="0"/>
                <a:cs typeface="Times New Roman" panose="02020603050405020304" pitchFamily="18" charset="0"/>
              </a:rPr>
              <a:t>and</a:t>
            </a:r>
            <a:r>
              <a:rPr lang="lt-LT" sz="1800">
                <a:solidFill>
                  <a:srgbClr val="000000"/>
                </a:solidFill>
                <a:latin typeface="Times New Roman" panose="02020603050405020304" pitchFamily="18" charset="0"/>
                <a:cs typeface="Times New Roman" panose="02020603050405020304" pitchFamily="18" charset="0"/>
              </a:rPr>
              <a:t> </a:t>
            </a:r>
            <a:r>
              <a:rPr lang="lt-LT" sz="1800" err="1">
                <a:solidFill>
                  <a:srgbClr val="000000"/>
                </a:solidFill>
                <a:latin typeface="Times New Roman" panose="02020603050405020304" pitchFamily="18" charset="0"/>
                <a:cs typeface="Times New Roman" panose="02020603050405020304" pitchFamily="18" charset="0"/>
              </a:rPr>
              <a:t>when</a:t>
            </a:r>
            <a:r>
              <a:rPr lang="lt-LT" sz="1800">
                <a:solidFill>
                  <a:srgbClr val="000000"/>
                </a:solidFill>
                <a:latin typeface="Times New Roman" panose="02020603050405020304" pitchFamily="18" charset="0"/>
                <a:cs typeface="Times New Roman" panose="02020603050405020304" pitchFamily="18" charset="0"/>
              </a:rPr>
              <a:t> </a:t>
            </a:r>
            <a:r>
              <a:rPr lang="lt-LT" sz="1800" err="1">
                <a:solidFill>
                  <a:srgbClr val="000000"/>
                </a:solidFill>
                <a:latin typeface="Times New Roman" panose="02020603050405020304" pitchFamily="18" charset="0"/>
                <a:cs typeface="Times New Roman" panose="02020603050405020304" pitchFamily="18" charset="0"/>
              </a:rPr>
              <a:t>should</a:t>
            </a:r>
            <a:r>
              <a:rPr lang="lt-LT" sz="1800">
                <a:solidFill>
                  <a:srgbClr val="000000"/>
                </a:solidFill>
                <a:latin typeface="Times New Roman" panose="02020603050405020304" pitchFamily="18" charset="0"/>
                <a:cs typeface="Times New Roman" panose="02020603050405020304" pitchFamily="18" charset="0"/>
              </a:rPr>
              <a:t> I </a:t>
            </a:r>
            <a:r>
              <a:rPr lang="lt-LT" sz="1800" err="1">
                <a:solidFill>
                  <a:srgbClr val="000000"/>
                </a:solidFill>
                <a:latin typeface="Times New Roman" panose="02020603050405020304" pitchFamily="18" charset="0"/>
                <a:cs typeface="Times New Roman" panose="02020603050405020304" pitchFamily="18" charset="0"/>
              </a:rPr>
              <a:t>use</a:t>
            </a:r>
            <a:r>
              <a:rPr lang="lt-LT" sz="1800">
                <a:solidFill>
                  <a:srgbClr val="000000"/>
                </a:solidFill>
                <a:latin typeface="Times New Roman" panose="02020603050405020304" pitchFamily="18" charset="0"/>
                <a:cs typeface="Times New Roman" panose="02020603050405020304" pitchFamily="18" charset="0"/>
              </a:rPr>
              <a:t> it?“, 2021. </a:t>
            </a:r>
            <a:r>
              <a:rPr lang="lt-LT" sz="1800">
                <a:solidFill>
                  <a:srgbClr val="00000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https://sonraianalytics.com/what-is-tsne/#:~:text=T-distributed%20Stochastic%20Neighbourhood%20Embedding,in%202%20or%203%20dimensions</a:t>
            </a:r>
            <a:r>
              <a:rPr lang="lt-LT" sz="1800">
                <a:solidFill>
                  <a:srgbClr val="000000"/>
                </a:solidFill>
                <a:latin typeface="Times New Roman" panose="02020603050405020304" pitchFamily="18" charset="0"/>
                <a:cs typeface="Times New Roman" panose="02020603050405020304" pitchFamily="18" charset="0"/>
              </a:rPr>
              <a:t> </a:t>
            </a:r>
          </a:p>
          <a:p>
            <a:pPr marL="514350" indent="-514350">
              <a:buFont typeface="+mj-lt"/>
              <a:buAutoNum type="romanUcPeriod"/>
            </a:pPr>
            <a:r>
              <a:rPr lang="lt-LT">
                <a:solidFill>
                  <a:srgbClr val="000000"/>
                </a:solidFill>
                <a:latin typeface="Times New Roman" panose="02020603050405020304" pitchFamily="18" charset="0"/>
                <a:cs typeface="Times New Roman" panose="02020603050405020304" pitchFamily="18" charset="0"/>
              </a:rPr>
              <a:t>A. </a:t>
            </a:r>
            <a:r>
              <a:rPr lang="lt-LT" err="1">
                <a:solidFill>
                  <a:srgbClr val="000000"/>
                </a:solidFill>
                <a:latin typeface="Times New Roman" panose="02020603050405020304" pitchFamily="18" charset="0"/>
                <a:cs typeface="Times New Roman" panose="02020603050405020304" pitchFamily="18" charset="0"/>
              </a:rPr>
              <a:t>Kumar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Pal</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Dimension</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Reduction</a:t>
            </a:r>
            <a:r>
              <a:rPr lang="lt-LT">
                <a:solidFill>
                  <a:srgbClr val="000000"/>
                </a:solidFill>
                <a:latin typeface="Times New Roman" panose="02020603050405020304" pitchFamily="18" charset="0"/>
                <a:cs typeface="Times New Roman" panose="02020603050405020304" pitchFamily="18" charset="0"/>
              </a:rPr>
              <a:t> – t – SNE“, 2018. </a:t>
            </a:r>
            <a:r>
              <a:rPr lang="lt-LT">
                <a:solidFill>
                  <a:srgbClr val="00000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https://blog.paperspace.com/dimension-reduction-with-t-sne/</a:t>
            </a:r>
            <a:r>
              <a:rPr lang="lt-LT">
                <a:solidFill>
                  <a:srgbClr val="000000"/>
                </a:solidFill>
                <a:latin typeface="Times New Roman" panose="02020603050405020304" pitchFamily="18" charset="0"/>
                <a:cs typeface="Times New Roman" panose="02020603050405020304" pitchFamily="18" charset="0"/>
              </a:rPr>
              <a:t> </a:t>
            </a:r>
          </a:p>
          <a:p>
            <a:pPr marL="514350" indent="-514350">
              <a:buFont typeface="+mj-lt"/>
              <a:buAutoNum type="romanUcPeriod"/>
            </a:pPr>
            <a:r>
              <a:rPr lang="lt-LT">
                <a:solidFill>
                  <a:srgbClr val="000000"/>
                </a:solidFill>
                <a:latin typeface="Times New Roman" panose="02020603050405020304" pitchFamily="18" charset="0"/>
                <a:cs typeface="Times New Roman" panose="02020603050405020304" pitchFamily="18" charset="0"/>
              </a:rPr>
              <a:t>K. </a:t>
            </a:r>
            <a:r>
              <a:rPr lang="lt-LT" err="1">
                <a:solidFill>
                  <a:srgbClr val="000000"/>
                </a:solidFill>
                <a:latin typeface="Times New Roman" panose="02020603050405020304" pitchFamily="18" charset="0"/>
                <a:cs typeface="Times New Roman" panose="02020603050405020304" pitchFamily="18" charset="0"/>
              </a:rPr>
              <a:t>Erdem</a:t>
            </a:r>
            <a:r>
              <a:rPr lang="lt-LT">
                <a:solidFill>
                  <a:srgbClr val="000000"/>
                </a:solidFill>
                <a:latin typeface="Times New Roman" panose="02020603050405020304" pitchFamily="18" charset="0"/>
                <a:cs typeface="Times New Roman" panose="02020603050405020304" pitchFamily="18" charset="0"/>
              </a:rPr>
              <a:t>, „t-SNE </a:t>
            </a:r>
            <a:r>
              <a:rPr lang="lt-LT" err="1">
                <a:solidFill>
                  <a:srgbClr val="000000"/>
                </a:solidFill>
                <a:latin typeface="Times New Roman" panose="02020603050405020304" pitchFamily="18" charset="0"/>
                <a:cs typeface="Times New Roman" panose="02020603050405020304" pitchFamily="18" charset="0"/>
              </a:rPr>
              <a:t>clearly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explained</a:t>
            </a:r>
            <a:r>
              <a:rPr lang="lt-LT">
                <a:solidFill>
                  <a:srgbClr val="000000"/>
                </a:solidFill>
                <a:latin typeface="Times New Roman" panose="02020603050405020304" pitchFamily="18" charset="0"/>
                <a:cs typeface="Times New Roman" panose="02020603050405020304" pitchFamily="18" charset="0"/>
              </a:rPr>
              <a:t>“, 2020. </a:t>
            </a:r>
            <a:r>
              <a:rPr lang="lt-LT">
                <a:solidFill>
                  <a:srgbClr val="000000"/>
                </a:solidFill>
                <a:latin typeface="Times New Roman" panose="02020603050405020304" pitchFamily="18" charset="0"/>
                <a:cs typeface="Times New Roman" panose="02020603050405020304" pitchFamily="18" charset="0"/>
                <a:hlinkClick r:id="rId7"/>
              </a:rPr>
              <a:t>https://towardsdatascience.com/t-sne-clearly-explained-d84c537f53a#:~:text=t-SNE%20is%20mostly%20used,when%20dealing%20with%20CNN%20networks</a:t>
            </a:r>
            <a:r>
              <a:rPr lang="lt-LT">
                <a:solidFill>
                  <a:srgbClr val="000000"/>
                </a:solidFill>
                <a:latin typeface="Times New Roman" panose="02020603050405020304" pitchFamily="18" charset="0"/>
                <a:cs typeface="Times New Roman" panose="02020603050405020304" pitchFamily="18" charset="0"/>
              </a:rPr>
              <a:t> </a:t>
            </a:r>
          </a:p>
          <a:p>
            <a:pPr marL="514350" indent="-514350">
              <a:buFont typeface="+mj-lt"/>
              <a:buAutoNum type="romanUcPeriod"/>
            </a:pPr>
            <a:r>
              <a:rPr lang="lt-LT">
                <a:solidFill>
                  <a:srgbClr val="000000"/>
                </a:solidFill>
                <a:latin typeface="Times New Roman" panose="02020603050405020304" pitchFamily="18" charset="0"/>
                <a:cs typeface="Times New Roman" panose="02020603050405020304" pitchFamily="18" charset="0"/>
              </a:rPr>
              <a:t>N. </a:t>
            </a:r>
            <a:r>
              <a:rPr lang="lt-LT" err="1">
                <a:solidFill>
                  <a:srgbClr val="000000"/>
                </a:solidFill>
                <a:latin typeface="Times New Roman" panose="02020603050405020304" pitchFamily="18" charset="0"/>
                <a:cs typeface="Times New Roman" panose="02020603050405020304" pitchFamily="18" charset="0"/>
              </a:rPr>
              <a:t>Kumar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Advantages</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and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Disadvantages</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of</a:t>
            </a:r>
            <a:r>
              <a:rPr lang="lt-LT">
                <a:solidFill>
                  <a:srgbClr val="000000"/>
                </a:solidFill>
                <a:latin typeface="Times New Roman" panose="02020603050405020304" pitchFamily="18" charset="0"/>
                <a:cs typeface="Times New Roman" panose="02020603050405020304" pitchFamily="18" charset="0"/>
              </a:rPr>
              <a:t> t – SNE </a:t>
            </a:r>
            <a:r>
              <a:rPr lang="lt-LT" err="1">
                <a:solidFill>
                  <a:srgbClr val="000000"/>
                </a:solidFill>
                <a:latin typeface="Times New Roman" panose="02020603050405020304" pitchFamily="18" charset="0"/>
                <a:cs typeface="Times New Roman" panose="02020603050405020304" pitchFamily="18" charset="0"/>
              </a:rPr>
              <a:t>over</a:t>
            </a:r>
            <a:r>
              <a:rPr lang="lt-LT">
                <a:solidFill>
                  <a:srgbClr val="000000"/>
                </a:solidFill>
                <a:latin typeface="Times New Roman" panose="02020603050405020304" pitchFamily="18" charset="0"/>
                <a:cs typeface="Times New Roman" panose="02020603050405020304" pitchFamily="18" charset="0"/>
              </a:rPr>
              <a:t> PCA (PCA </a:t>
            </a:r>
            <a:r>
              <a:rPr lang="lt-LT" err="1">
                <a:solidFill>
                  <a:srgbClr val="000000"/>
                </a:solidFill>
                <a:latin typeface="Times New Roman" panose="02020603050405020304" pitchFamily="18" charset="0"/>
                <a:cs typeface="Times New Roman" panose="02020603050405020304" pitchFamily="18" charset="0"/>
              </a:rPr>
              <a:t>vs</a:t>
            </a:r>
            <a:r>
              <a:rPr lang="lt-LT">
                <a:solidFill>
                  <a:srgbClr val="000000"/>
                </a:solidFill>
                <a:latin typeface="Times New Roman" panose="02020603050405020304" pitchFamily="18" charset="0"/>
                <a:cs typeface="Times New Roman" panose="02020603050405020304" pitchFamily="18" charset="0"/>
              </a:rPr>
              <a:t> t – SNE). </a:t>
            </a:r>
            <a:r>
              <a:rPr lang="lt-LT">
                <a:solidFill>
                  <a:srgbClr val="000000"/>
                </a:solidFill>
                <a:latin typeface="Times New Roman" panose="02020603050405020304" pitchFamily="18" charset="0"/>
                <a:cs typeface="Times New Roman" panose="02020603050405020304" pitchFamily="18" charset="0"/>
                <a:hlinkClick r:id="rId8"/>
              </a:rPr>
              <a:t>http://theprofessionalspoint.blogspot.com/2019/03/advantages-and-disadvantages-of-t-sne.html</a:t>
            </a:r>
            <a:r>
              <a:rPr lang="lt-LT">
                <a:solidFill>
                  <a:srgbClr val="000000"/>
                </a:solidFill>
                <a:latin typeface="Times New Roman" panose="02020603050405020304" pitchFamily="18" charset="0"/>
                <a:cs typeface="Times New Roman" panose="02020603050405020304" pitchFamily="18" charset="0"/>
              </a:rPr>
              <a:t> </a:t>
            </a:r>
          </a:p>
          <a:p>
            <a:pPr marL="514350" indent="-514350">
              <a:buFont typeface="+mj-lt"/>
              <a:buAutoNum type="romanUcPeriod"/>
            </a:pPr>
            <a:endParaRPr lang="lt-LT">
              <a:solidFill>
                <a:srgbClr val="000000"/>
              </a:solidFill>
              <a:latin typeface="Times New Roman" panose="02020603050405020304" pitchFamily="18" charset="0"/>
              <a:cs typeface="Times New Roman" panose="02020603050405020304" pitchFamily="18" charset="0"/>
            </a:endParaRPr>
          </a:p>
          <a:p>
            <a:pPr marL="514350" indent="-514350">
              <a:buFont typeface="+mj-lt"/>
              <a:buAutoNum type="romanUcPeriod"/>
            </a:pPr>
            <a:endParaRPr lang="lt-LT"/>
          </a:p>
          <a:p>
            <a:pPr marL="514350" indent="-514350">
              <a:buFont typeface="+mj-lt"/>
              <a:buAutoNum type="romanUcPeriod"/>
            </a:pPr>
            <a:endParaRPr lang="lt-LT"/>
          </a:p>
        </p:txBody>
      </p:sp>
      <p:sp>
        <p:nvSpPr>
          <p:cNvPr id="6" name="TextBox 5">
            <a:extLst>
              <a:ext uri="{FF2B5EF4-FFF2-40B4-BE49-F238E27FC236}">
                <a16:creationId xmlns:a16="http://schemas.microsoft.com/office/drawing/2014/main" id="{53AE9711-B46A-3C85-F872-C4C2F5CF06BC}"/>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78</a:t>
            </a:r>
          </a:p>
        </p:txBody>
      </p:sp>
    </p:spTree>
    <p:extLst>
      <p:ext uri="{BB962C8B-B14F-4D97-AF65-F5344CB8AC3E}">
        <p14:creationId xmlns:p14="http://schemas.microsoft.com/office/powerpoint/2010/main" val="36384682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2923634-9193-4D71-AA6D-3A89EA002BA1}"/>
              </a:ext>
            </a:extLst>
          </p:cNvPr>
          <p:cNvSpPr>
            <a:spLocks noGrp="1"/>
          </p:cNvSpPr>
          <p:nvPr>
            <p:ph type="title"/>
          </p:nvPr>
        </p:nvSpPr>
        <p:spPr>
          <a:xfrm>
            <a:off x="838200" y="518249"/>
            <a:ext cx="9053945" cy="1126868"/>
          </a:xfrm>
        </p:spPr>
        <p:txBody>
          <a:bodyPr/>
          <a:lstStyle/>
          <a:p>
            <a:r>
              <a:rPr lang="lt-LT">
                <a:latin typeface="Times New Roman" panose="02020603050405020304" pitchFamily="18" charset="0"/>
                <a:cs typeface="Times New Roman" panose="02020603050405020304" pitchFamily="18" charset="0"/>
              </a:rPr>
              <a:t>Literatūra ir šaltiniai</a:t>
            </a:r>
            <a:endParaRPr lang="lt-LT"/>
          </a:p>
        </p:txBody>
      </p:sp>
      <p:sp>
        <p:nvSpPr>
          <p:cNvPr id="3" name="Teksto vietos rezervavimo ženklas 2">
            <a:extLst>
              <a:ext uri="{FF2B5EF4-FFF2-40B4-BE49-F238E27FC236}">
                <a16:creationId xmlns:a16="http://schemas.microsoft.com/office/drawing/2014/main" id="{E0BD40E0-6B33-D9BA-13A8-DE841FD63E6E}"/>
              </a:ext>
            </a:extLst>
          </p:cNvPr>
          <p:cNvSpPr>
            <a:spLocks noGrp="1"/>
          </p:cNvSpPr>
          <p:nvPr>
            <p:ph type="body" sz="quarter" idx="12"/>
          </p:nvPr>
        </p:nvSpPr>
        <p:spPr>
          <a:xfrm>
            <a:off x="838200" y="1563329"/>
            <a:ext cx="9053945" cy="4546526"/>
          </a:xfrm>
        </p:spPr>
        <p:txBody>
          <a:bodyPr>
            <a:normAutofit fontScale="85000" lnSpcReduction="20000"/>
          </a:bodyPr>
          <a:lstStyle/>
          <a:p>
            <a:pPr marL="514350" indent="-514350">
              <a:buFont typeface="+mj-lt"/>
              <a:buAutoNum type="romanUcPeriod" startAt="8"/>
            </a:pPr>
            <a:r>
              <a:rPr lang="lt-LT">
                <a:solidFill>
                  <a:srgbClr val="000000"/>
                </a:solidFill>
                <a:latin typeface="Times New Roman" panose="02020603050405020304" pitchFamily="18" charset="0"/>
                <a:cs typeface="Times New Roman" panose="02020603050405020304" pitchFamily="18" charset="0"/>
              </a:rPr>
              <a:t>C. </a:t>
            </a:r>
            <a:r>
              <a:rPr lang="lt-LT" err="1">
                <a:solidFill>
                  <a:srgbClr val="000000"/>
                </a:solidFill>
                <a:latin typeface="Times New Roman" panose="02020603050405020304" pitchFamily="18" charset="0"/>
                <a:cs typeface="Times New Roman" panose="02020603050405020304" pitchFamily="18" charset="0"/>
              </a:rPr>
              <a:t>Ellis</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When</a:t>
            </a:r>
            <a:r>
              <a:rPr lang="lt-LT">
                <a:solidFill>
                  <a:srgbClr val="000000"/>
                </a:solidFill>
                <a:latin typeface="Times New Roman" panose="02020603050405020304" pitchFamily="18" charset="0"/>
                <a:cs typeface="Times New Roman" panose="02020603050405020304" pitchFamily="18" charset="0"/>
              </a:rPr>
              <a:t> to </a:t>
            </a:r>
            <a:r>
              <a:rPr lang="lt-LT" err="1">
                <a:solidFill>
                  <a:srgbClr val="000000"/>
                </a:solidFill>
                <a:latin typeface="Times New Roman" panose="02020603050405020304" pitchFamily="18" charset="0"/>
                <a:cs typeface="Times New Roman" panose="02020603050405020304" pitchFamily="18" charset="0"/>
              </a:rPr>
              <a:t>use</a:t>
            </a:r>
            <a:r>
              <a:rPr lang="lt-LT">
                <a:solidFill>
                  <a:srgbClr val="000000"/>
                </a:solidFill>
                <a:latin typeface="Times New Roman" panose="02020603050405020304" pitchFamily="18" charset="0"/>
                <a:cs typeface="Times New Roman" panose="02020603050405020304" pitchFamily="18" charset="0"/>
              </a:rPr>
              <a:t> t – </a:t>
            </a:r>
            <a:r>
              <a:rPr lang="lt-LT" err="1">
                <a:solidFill>
                  <a:srgbClr val="000000"/>
                </a:solidFill>
                <a:latin typeface="Times New Roman" panose="02020603050405020304" pitchFamily="18" charset="0"/>
                <a:cs typeface="Times New Roman" panose="02020603050405020304" pitchFamily="18" charset="0"/>
              </a:rPr>
              <a:t>sne</a:t>
            </a:r>
            <a:r>
              <a:rPr lang="lt-LT">
                <a:solidFill>
                  <a:srgbClr val="000000"/>
                </a:solidFill>
                <a:latin typeface="Times New Roman" panose="02020603050405020304" pitchFamily="18" charset="0"/>
                <a:cs typeface="Times New Roman" panose="02020603050405020304" pitchFamily="18" charset="0"/>
              </a:rPr>
              <a:t>“. </a:t>
            </a:r>
            <a:r>
              <a:rPr lang="lt-LT">
                <a:solidFill>
                  <a:srgbClr val="00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https://crunchingthedata.com/when-to-use-t-sne/</a:t>
            </a:r>
            <a:r>
              <a:rPr lang="lt-LT">
                <a:solidFill>
                  <a:srgbClr val="000000"/>
                </a:solidFill>
                <a:latin typeface="Times New Roman" panose="02020603050405020304" pitchFamily="18" charset="0"/>
                <a:cs typeface="Times New Roman" panose="02020603050405020304" pitchFamily="18" charset="0"/>
              </a:rPr>
              <a:t> </a:t>
            </a:r>
          </a:p>
          <a:p>
            <a:pPr marL="514350" indent="-514350">
              <a:buFont typeface="+mj-lt"/>
              <a:buAutoNum type="romanUcPeriod" startAt="8"/>
            </a:pPr>
            <a:r>
              <a:rPr lang="lt-LT">
                <a:solidFill>
                  <a:srgbClr val="000000"/>
                </a:solidFill>
                <a:latin typeface="Times New Roman" panose="02020603050405020304" pitchFamily="18" charset="0"/>
                <a:cs typeface="Times New Roman" panose="02020603050405020304" pitchFamily="18" charset="0"/>
              </a:rPr>
              <a:t>H. </a:t>
            </a:r>
            <a:r>
              <a:rPr lang="lt-LT" err="1">
                <a:solidFill>
                  <a:srgbClr val="000000"/>
                </a:solidFill>
                <a:latin typeface="Times New Roman" panose="02020603050405020304" pitchFamily="18" charset="0"/>
                <a:cs typeface="Times New Roman" panose="02020603050405020304" pitchFamily="18" charset="0"/>
              </a:rPr>
              <a:t>Agarwal</a:t>
            </a:r>
            <a:r>
              <a:rPr lang="lt-LT">
                <a:solidFill>
                  <a:srgbClr val="000000"/>
                </a:solidFill>
                <a:latin typeface="Times New Roman" panose="02020603050405020304" pitchFamily="18" charset="0"/>
                <a:cs typeface="Times New Roman" panose="02020603050405020304" pitchFamily="18" charset="0"/>
              </a:rPr>
              <a:t>, „t – SNE (t – </a:t>
            </a:r>
            <a:r>
              <a:rPr lang="lt-LT" err="1">
                <a:solidFill>
                  <a:srgbClr val="000000"/>
                </a:solidFill>
                <a:latin typeface="Times New Roman" panose="02020603050405020304" pitchFamily="18" charset="0"/>
                <a:cs typeface="Times New Roman" panose="02020603050405020304" pitchFamily="18" charset="0"/>
              </a:rPr>
              <a:t>Distributed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Stochastic</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Neighbor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Embedding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enjoy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algorithms</a:t>
            </a:r>
            <a:r>
              <a:rPr lang="lt-LT">
                <a:solidFill>
                  <a:srgbClr val="000000"/>
                </a:solidFill>
                <a:latin typeface="Times New Roman" panose="02020603050405020304" pitchFamily="18" charset="0"/>
                <a:cs typeface="Times New Roman" panose="02020603050405020304" pitchFamily="18" charset="0"/>
              </a:rPr>
              <a:t>, </a:t>
            </a:r>
            <a:r>
              <a:rPr lang="lt-LT">
                <a:solidFill>
                  <a:srgbClr val="00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https://www.enjoyalgorithms.com/blog/tsne-algorithm-in-ml</a:t>
            </a:r>
            <a:r>
              <a:rPr lang="lt-LT">
                <a:solidFill>
                  <a:srgbClr val="000000"/>
                </a:solidFill>
                <a:latin typeface="Times New Roman" panose="02020603050405020304" pitchFamily="18" charset="0"/>
                <a:cs typeface="Times New Roman" panose="02020603050405020304" pitchFamily="18" charset="0"/>
              </a:rPr>
              <a:t> </a:t>
            </a:r>
          </a:p>
          <a:p>
            <a:pPr marL="514350" indent="-514350">
              <a:buFont typeface="+mj-lt"/>
              <a:buAutoNum type="romanUcPeriod" startAt="8"/>
            </a:pPr>
            <a:r>
              <a:rPr lang="lt-LT">
                <a:solidFill>
                  <a:srgbClr val="000000"/>
                </a:solidFill>
                <a:latin typeface="Times New Roman" panose="02020603050405020304" pitchFamily="18" charset="0"/>
                <a:cs typeface="Times New Roman" panose="02020603050405020304" pitchFamily="18" charset="0"/>
              </a:rPr>
              <a:t>„</a:t>
            </a:r>
            <a:r>
              <a:rPr lang="lt-LT" err="1">
                <a:solidFill>
                  <a:srgbClr val="000000"/>
                </a:solidFill>
                <a:latin typeface="Times New Roman" panose="02020603050405020304" pitchFamily="18" charset="0"/>
                <a:cs typeface="Times New Roman" panose="02020603050405020304" pitchFamily="18" charset="0"/>
              </a:rPr>
              <a:t>Comprehensive</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Guide</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on</a:t>
            </a:r>
            <a:r>
              <a:rPr lang="lt-LT">
                <a:solidFill>
                  <a:srgbClr val="000000"/>
                </a:solidFill>
                <a:latin typeface="Times New Roman" panose="02020603050405020304" pitchFamily="18" charset="0"/>
                <a:cs typeface="Times New Roman" panose="02020603050405020304" pitchFamily="18" charset="0"/>
              </a:rPr>
              <a:t> t – SNE </a:t>
            </a:r>
            <a:r>
              <a:rPr lang="lt-LT" err="1">
                <a:solidFill>
                  <a:srgbClr val="000000"/>
                </a:solidFill>
                <a:latin typeface="Times New Roman" panose="02020603050405020304" pitchFamily="18" charset="0"/>
                <a:cs typeface="Times New Roman" panose="02020603050405020304" pitchFamily="18" charset="0"/>
              </a:rPr>
              <a:t>algorithm</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with</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implementation</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in</a:t>
            </a:r>
            <a:r>
              <a:rPr lang="lt-LT">
                <a:solidFill>
                  <a:srgbClr val="000000"/>
                </a:solidFill>
                <a:latin typeface="Times New Roman" panose="02020603050405020304" pitchFamily="18" charset="0"/>
                <a:cs typeface="Times New Roman" panose="02020603050405020304" pitchFamily="18" charset="0"/>
              </a:rPr>
              <a:t> R </a:t>
            </a:r>
            <a:r>
              <a:rPr lang="en-US">
                <a:solidFill>
                  <a:srgbClr val="000000"/>
                </a:solidFill>
                <a:latin typeface="Times New Roman" panose="02020603050405020304" pitchFamily="18" charset="0"/>
                <a:cs typeface="Times New Roman" panose="02020603050405020304" pitchFamily="18" charset="0"/>
              </a:rPr>
              <a:t>&amp; Python</a:t>
            </a:r>
            <a:r>
              <a:rPr lang="lt-LT">
                <a:solidFill>
                  <a:srgbClr val="000000"/>
                </a:solidFill>
                <a:latin typeface="Times New Roman" panose="02020603050405020304" pitchFamily="18" charset="0"/>
                <a:cs typeface="Times New Roman" panose="02020603050405020304" pitchFamily="18" charset="0"/>
              </a:rPr>
              <a:t>“, 2022. </a:t>
            </a:r>
            <a:r>
              <a:rPr lang="lt-LT">
                <a:solidFill>
                  <a:srgbClr val="00000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https://www.analyticsvidhya.com/blog/2017/01/t-sne-implementation-r-python/</a:t>
            </a:r>
            <a:r>
              <a:rPr lang="lt-LT">
                <a:solidFill>
                  <a:srgbClr val="000000"/>
                </a:solidFill>
                <a:latin typeface="Times New Roman" panose="02020603050405020304" pitchFamily="18" charset="0"/>
                <a:cs typeface="Times New Roman" panose="02020603050405020304" pitchFamily="18" charset="0"/>
              </a:rPr>
              <a:t> </a:t>
            </a:r>
          </a:p>
          <a:p>
            <a:pPr marL="514350" indent="-514350">
              <a:buFont typeface="+mj-lt"/>
              <a:buAutoNum type="romanUcPeriod" startAt="8"/>
            </a:pPr>
            <a:r>
              <a:rPr lang="lt-LT">
                <a:solidFill>
                  <a:srgbClr val="000000"/>
                </a:solidFill>
                <a:latin typeface="Times New Roman" panose="02020603050405020304" pitchFamily="18" charset="0"/>
                <a:cs typeface="Times New Roman" panose="02020603050405020304" pitchFamily="18" charset="0"/>
              </a:rPr>
              <a:t>C. </a:t>
            </a:r>
            <a:r>
              <a:rPr lang="lt-LT" err="1">
                <a:solidFill>
                  <a:srgbClr val="000000"/>
                </a:solidFill>
                <a:latin typeface="Times New Roman" panose="02020603050405020304" pitchFamily="18" charset="0"/>
                <a:cs typeface="Times New Roman" panose="02020603050405020304" pitchFamily="18" charset="0"/>
              </a:rPr>
              <a:t>Rossant</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An</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illustrated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introduction</a:t>
            </a:r>
            <a:r>
              <a:rPr lang="lt-LT">
                <a:solidFill>
                  <a:srgbClr val="000000"/>
                </a:solidFill>
                <a:latin typeface="Times New Roman" panose="02020603050405020304" pitchFamily="18" charset="0"/>
                <a:cs typeface="Times New Roman" panose="02020603050405020304" pitchFamily="18" charset="0"/>
              </a:rPr>
              <a:t> to </a:t>
            </a:r>
            <a:r>
              <a:rPr lang="lt-LT" err="1">
                <a:solidFill>
                  <a:srgbClr val="000000"/>
                </a:solidFill>
                <a:latin typeface="Times New Roman" panose="02020603050405020304" pitchFamily="18" charset="0"/>
                <a:cs typeface="Times New Roman" panose="02020603050405020304" pitchFamily="18" charset="0"/>
              </a:rPr>
              <a:t>the</a:t>
            </a:r>
            <a:r>
              <a:rPr lang="lt-LT">
                <a:solidFill>
                  <a:srgbClr val="000000"/>
                </a:solidFill>
                <a:latin typeface="Times New Roman" panose="02020603050405020304" pitchFamily="18" charset="0"/>
                <a:cs typeface="Times New Roman" panose="02020603050405020304" pitchFamily="18" charset="0"/>
              </a:rPr>
              <a:t> t – SNE </a:t>
            </a:r>
            <a:r>
              <a:rPr lang="lt-LT" err="1">
                <a:solidFill>
                  <a:srgbClr val="000000"/>
                </a:solidFill>
                <a:latin typeface="Times New Roman" panose="02020603050405020304" pitchFamily="18" charset="0"/>
                <a:cs typeface="Times New Roman" panose="02020603050405020304" pitchFamily="18" charset="0"/>
              </a:rPr>
              <a:t>algorithm</a:t>
            </a:r>
            <a:r>
              <a:rPr lang="lt-LT">
                <a:solidFill>
                  <a:srgbClr val="000000"/>
                </a:solidFill>
                <a:latin typeface="Times New Roman" panose="02020603050405020304" pitchFamily="18" charset="0"/>
                <a:cs typeface="Times New Roman" panose="02020603050405020304" pitchFamily="18" charset="0"/>
              </a:rPr>
              <a:t>“, 2015. </a:t>
            </a:r>
            <a:r>
              <a:rPr lang="lt-LT">
                <a:solidFill>
                  <a:srgbClr val="00000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https://www.oreilly.com/content/an-illustrated-introduction-to-the-t-sne-algorithm/</a:t>
            </a:r>
            <a:r>
              <a:rPr lang="lt-LT">
                <a:solidFill>
                  <a:srgbClr val="000000"/>
                </a:solidFill>
                <a:latin typeface="Times New Roman" panose="02020603050405020304" pitchFamily="18" charset="0"/>
                <a:cs typeface="Times New Roman" panose="02020603050405020304" pitchFamily="18" charset="0"/>
              </a:rPr>
              <a:t> </a:t>
            </a:r>
          </a:p>
          <a:p>
            <a:pPr marL="514350" indent="-514350">
              <a:buFont typeface="+mj-lt"/>
              <a:buAutoNum type="romanUcPeriod" startAt="8"/>
            </a:pPr>
            <a:endParaRPr lang="lt-LT">
              <a:solidFill>
                <a:srgbClr val="000000"/>
              </a:solidFill>
              <a:latin typeface="Times New Roman" panose="02020603050405020304" pitchFamily="18" charset="0"/>
              <a:cs typeface="Times New Roman" panose="02020603050405020304" pitchFamily="18" charset="0"/>
            </a:endParaRPr>
          </a:p>
          <a:p>
            <a:pPr marL="514350" indent="-514350">
              <a:buFont typeface="+mj-lt"/>
              <a:buAutoNum type="romanUcPeriod" startAt="8"/>
            </a:pPr>
            <a:r>
              <a:rPr lang="lt-LT">
                <a:solidFill>
                  <a:srgbClr val="000000"/>
                </a:solidFill>
                <a:latin typeface="Times New Roman" panose="02020603050405020304" pitchFamily="18" charset="0"/>
                <a:cs typeface="Times New Roman" panose="02020603050405020304" pitchFamily="18" charset="0"/>
              </a:rPr>
              <a:t> D. </a:t>
            </a:r>
            <a:r>
              <a:rPr lang="lt-LT" err="1">
                <a:solidFill>
                  <a:srgbClr val="000000"/>
                </a:solidFill>
                <a:latin typeface="Times New Roman" panose="02020603050405020304" pitchFamily="18" charset="0"/>
                <a:cs typeface="Times New Roman" panose="02020603050405020304" pitchFamily="18" charset="0"/>
              </a:rPr>
              <a:t>Liu</a:t>
            </a:r>
            <a:r>
              <a:rPr lang="lt-LT">
                <a:solidFill>
                  <a:srgbClr val="000000"/>
                </a:solidFill>
                <a:latin typeface="Times New Roman" panose="02020603050405020304" pitchFamily="18" charset="0"/>
                <a:cs typeface="Times New Roman" panose="02020603050405020304" pitchFamily="18" charset="0"/>
              </a:rPr>
              <a:t>, T. </a:t>
            </a:r>
            <a:r>
              <a:rPr lang="lt-LT" err="1">
                <a:solidFill>
                  <a:srgbClr val="000000"/>
                </a:solidFill>
                <a:latin typeface="Times New Roman" panose="02020603050405020304" pitchFamily="18" charset="0"/>
                <a:cs typeface="Times New Roman" panose="02020603050405020304" pitchFamily="18" charset="0"/>
              </a:rPr>
              <a:t>Guo</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and</a:t>
            </a:r>
            <a:r>
              <a:rPr lang="lt-LT">
                <a:solidFill>
                  <a:srgbClr val="000000"/>
                </a:solidFill>
                <a:latin typeface="Times New Roman" panose="02020603050405020304" pitchFamily="18" charset="0"/>
                <a:cs typeface="Times New Roman" panose="02020603050405020304" pitchFamily="18" charset="0"/>
              </a:rPr>
              <a:t> M. </a:t>
            </a:r>
            <a:r>
              <a:rPr lang="lt-LT" err="1">
                <a:solidFill>
                  <a:srgbClr val="000000"/>
                </a:solidFill>
                <a:latin typeface="Times New Roman" panose="02020603050405020304" pitchFamily="18" charset="0"/>
                <a:cs typeface="Times New Roman" panose="02020603050405020304" pitchFamily="18" charset="0"/>
              </a:rPr>
              <a:t>Chen</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Fault</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Detection</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Based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on</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Modified</a:t>
            </a:r>
            <a:r>
              <a:rPr lang="lt-LT">
                <a:solidFill>
                  <a:srgbClr val="000000"/>
                </a:solidFill>
                <a:latin typeface="Times New Roman" panose="02020603050405020304" pitchFamily="18" charset="0"/>
                <a:cs typeface="Times New Roman" panose="02020603050405020304" pitchFamily="18" charset="0"/>
              </a:rPr>
              <a:t> t-SNE," 2019 CAA </a:t>
            </a:r>
            <a:r>
              <a:rPr lang="lt-LT" err="1">
                <a:solidFill>
                  <a:srgbClr val="000000"/>
                </a:solidFill>
                <a:latin typeface="Times New Roman" panose="02020603050405020304" pitchFamily="18" charset="0"/>
                <a:cs typeface="Times New Roman" panose="02020603050405020304" pitchFamily="18" charset="0"/>
              </a:rPr>
              <a:t>Symposium</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on</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Fault</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Detection</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Supervision</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and</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Safety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for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Technical</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Processes</a:t>
            </a:r>
            <a:r>
              <a:rPr lang="lt-LT">
                <a:solidFill>
                  <a:srgbClr val="000000"/>
                </a:solidFill>
                <a:latin typeface="Times New Roman" panose="02020603050405020304" pitchFamily="18" charset="0"/>
                <a:cs typeface="Times New Roman" panose="02020603050405020304" pitchFamily="18" charset="0"/>
              </a:rPr>
              <a:t> (SAFEPROCESS), </a:t>
            </a:r>
            <a:r>
              <a:rPr lang="lt-LT" err="1">
                <a:solidFill>
                  <a:srgbClr val="000000"/>
                </a:solidFill>
                <a:latin typeface="Times New Roman" panose="02020603050405020304" pitchFamily="18" charset="0"/>
                <a:cs typeface="Times New Roman" panose="02020603050405020304" pitchFamily="18" charset="0"/>
              </a:rPr>
              <a:t>Xiamen</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China</a:t>
            </a:r>
            <a:r>
              <a:rPr lang="lt-LT">
                <a:solidFill>
                  <a:srgbClr val="000000"/>
                </a:solidFill>
                <a:latin typeface="Times New Roman" panose="02020603050405020304" pitchFamily="18" charset="0"/>
                <a:cs typeface="Times New Roman" panose="02020603050405020304" pitchFamily="18" charset="0"/>
              </a:rPr>
              <a:t>, 2019, </a:t>
            </a:r>
            <a:r>
              <a:rPr lang="lt-LT" err="1">
                <a:solidFill>
                  <a:srgbClr val="000000"/>
                </a:solidFill>
                <a:latin typeface="Times New Roman" panose="02020603050405020304" pitchFamily="18" charset="0"/>
                <a:cs typeface="Times New Roman" panose="02020603050405020304" pitchFamily="18" charset="0"/>
              </a:rPr>
              <a:t>pp</a:t>
            </a:r>
            <a:r>
              <a:rPr lang="lt-LT">
                <a:solidFill>
                  <a:srgbClr val="000000"/>
                </a:solidFill>
                <a:latin typeface="Times New Roman" panose="02020603050405020304" pitchFamily="18" charset="0"/>
                <a:cs typeface="Times New Roman" panose="02020603050405020304" pitchFamily="18" charset="0"/>
              </a:rPr>
              <a:t>. 269-273, </a:t>
            </a:r>
            <a:r>
              <a:rPr lang="lt-LT" err="1">
                <a:solidFill>
                  <a:srgbClr val="000000"/>
                </a:solidFill>
                <a:latin typeface="Times New Roman" panose="02020603050405020304" pitchFamily="18" charset="0"/>
                <a:cs typeface="Times New Roman" panose="02020603050405020304" pitchFamily="18" charset="0"/>
              </a:rPr>
              <a:t>doi</a:t>
            </a:r>
            <a:r>
              <a:rPr lang="lt-LT">
                <a:solidFill>
                  <a:srgbClr val="000000"/>
                </a:solidFill>
                <a:latin typeface="Times New Roman" panose="02020603050405020304" pitchFamily="18" charset="0"/>
                <a:cs typeface="Times New Roman" panose="02020603050405020304" pitchFamily="18" charset="0"/>
              </a:rPr>
              <a:t>: 10.1109/SAFEPROCESS45799.2019.9213365. </a:t>
            </a:r>
            <a:r>
              <a:rPr lang="lt-LT">
                <a:solidFill>
                  <a:srgbClr val="00000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https://ieeexplore.ieee.org/document/9213365</a:t>
            </a:r>
            <a:r>
              <a:rPr lang="lt-LT">
                <a:solidFill>
                  <a:srgbClr val="000000"/>
                </a:solidFill>
                <a:latin typeface="Times New Roman" panose="02020603050405020304" pitchFamily="18" charset="0"/>
                <a:cs typeface="Times New Roman" panose="02020603050405020304" pitchFamily="18" charset="0"/>
              </a:rPr>
              <a:t> </a:t>
            </a:r>
          </a:p>
          <a:p>
            <a:pPr marL="514350" indent="-514350">
              <a:buFont typeface="+mj-lt"/>
              <a:buAutoNum type="romanUcPeriod" startAt="8"/>
            </a:pPr>
            <a:r>
              <a:rPr lang="lt-LT">
                <a:solidFill>
                  <a:srgbClr val="000000"/>
                </a:solidFill>
                <a:latin typeface="Times New Roman" panose="02020603050405020304" pitchFamily="18" charset="0"/>
                <a:cs typeface="Times New Roman" panose="02020603050405020304" pitchFamily="18" charset="0"/>
              </a:rPr>
              <a:t>R. </a:t>
            </a:r>
            <a:r>
              <a:rPr lang="lt-LT" err="1">
                <a:solidFill>
                  <a:srgbClr val="000000"/>
                </a:solidFill>
                <a:latin typeface="Times New Roman" panose="02020603050405020304" pitchFamily="18" charset="0"/>
                <a:cs typeface="Times New Roman" panose="02020603050405020304" pitchFamily="18" charset="0"/>
              </a:rPr>
              <a:t>Wang</a:t>
            </a:r>
            <a:r>
              <a:rPr lang="lt-LT">
                <a:solidFill>
                  <a:srgbClr val="000000"/>
                </a:solidFill>
                <a:latin typeface="Times New Roman" panose="02020603050405020304" pitchFamily="18" charset="0"/>
                <a:cs typeface="Times New Roman" panose="02020603050405020304" pitchFamily="18" charset="0"/>
              </a:rPr>
              <a:t>, X. </a:t>
            </a:r>
            <a:r>
              <a:rPr lang="lt-LT" err="1">
                <a:solidFill>
                  <a:srgbClr val="000000"/>
                </a:solidFill>
                <a:latin typeface="Times New Roman" panose="02020603050405020304" pitchFamily="18" charset="0"/>
                <a:cs typeface="Times New Roman" panose="02020603050405020304" pitchFamily="18" charset="0"/>
              </a:rPr>
              <a:t>Zhang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Capacity</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Preserving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Mapping</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for</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High</a:t>
            </a:r>
            <a:r>
              <a:rPr lang="lt-LT">
                <a:solidFill>
                  <a:srgbClr val="000000"/>
                </a:solidFill>
                <a:latin typeface="Times New Roman" panose="02020603050405020304" pitchFamily="18" charset="0"/>
                <a:cs typeface="Times New Roman" panose="02020603050405020304" pitchFamily="18" charset="0"/>
              </a:rPr>
              <a:t> – </a:t>
            </a:r>
            <a:r>
              <a:rPr lang="lt-LT" err="1">
                <a:solidFill>
                  <a:srgbClr val="000000"/>
                </a:solidFill>
                <a:latin typeface="Times New Roman" panose="02020603050405020304" pitchFamily="18" charset="0"/>
                <a:cs typeface="Times New Roman" panose="02020603050405020304" pitchFamily="18" charset="0"/>
              </a:rPr>
              <a:t>dimensional</a:t>
            </a:r>
            <a:r>
              <a:rPr lang="lt-LT">
                <a:solidFill>
                  <a:srgbClr val="000000"/>
                </a:solidFill>
                <a:latin typeface="Times New Roman" panose="02020603050405020304" pitchFamily="18" charset="0"/>
                <a:cs typeface="Times New Roman" panose="02020603050405020304" pitchFamily="18" charset="0"/>
              </a:rPr>
              <a:t> Data </a:t>
            </a:r>
            <a:r>
              <a:rPr lang="lt-LT" err="1">
                <a:solidFill>
                  <a:srgbClr val="000000"/>
                </a:solidFill>
                <a:latin typeface="Times New Roman" panose="02020603050405020304" pitchFamily="18" charset="0"/>
                <a:cs typeface="Times New Roman" panose="02020603050405020304" pitchFamily="18" charset="0"/>
              </a:rPr>
              <a:t>visualization</a:t>
            </a:r>
            <a:r>
              <a:rPr lang="lt-LT">
                <a:solidFill>
                  <a:srgbClr val="000000"/>
                </a:solidFill>
                <a:latin typeface="Times New Roman" panose="02020603050405020304" pitchFamily="18" charset="0"/>
                <a:cs typeface="Times New Roman" panose="02020603050405020304" pitchFamily="18" charset="0"/>
              </a:rPr>
              <a:t>, 2021. </a:t>
            </a:r>
            <a:r>
              <a:rPr lang="lt-LT">
                <a:solidFill>
                  <a:srgbClr val="000000"/>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https://arxiv.org/pdf/1909.13322.pdf#:~:text=Simply%20put%2C%20the%20crowding%20issue,causes%20points%20to%20be%20crowded</a:t>
            </a:r>
            <a:r>
              <a:rPr lang="lt-LT">
                <a:solidFill>
                  <a:srgbClr val="000000"/>
                </a:solidFill>
                <a:latin typeface="Times New Roman" panose="02020603050405020304" pitchFamily="18" charset="0"/>
                <a:cs typeface="Times New Roman" panose="02020603050405020304" pitchFamily="18" charset="0"/>
              </a:rPr>
              <a:t> </a:t>
            </a:r>
          </a:p>
          <a:p>
            <a:pPr marL="514350" indent="-514350">
              <a:buFont typeface="+mj-lt"/>
              <a:buAutoNum type="romanUcPeriod" startAt="8"/>
            </a:pPr>
            <a:r>
              <a:rPr lang="lt-LT" err="1">
                <a:solidFill>
                  <a:srgbClr val="000000"/>
                </a:solidFill>
                <a:latin typeface="Times New Roman" panose="02020603050405020304" pitchFamily="18" charset="0"/>
                <a:cs typeface="Times New Roman" panose="02020603050405020304" pitchFamily="18" charset="0"/>
              </a:rPr>
              <a:t>Firuiza</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Vantage</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Point</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Tree</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does</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careful</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selection</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of</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vantage</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point</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make</a:t>
            </a:r>
            <a:r>
              <a:rPr lang="lt-LT">
                <a:solidFill>
                  <a:srgbClr val="000000"/>
                </a:solidFill>
                <a:latin typeface="Times New Roman" panose="02020603050405020304" pitchFamily="18" charset="0"/>
                <a:cs typeface="Times New Roman" panose="02020603050405020304" pitchFamily="18" charset="0"/>
              </a:rPr>
              <a:t> </a:t>
            </a:r>
            <a:r>
              <a:rPr lang="lt-LT" err="1">
                <a:solidFill>
                  <a:srgbClr val="000000"/>
                </a:solidFill>
                <a:latin typeface="Times New Roman" panose="02020603050405020304" pitchFamily="18" charset="0"/>
                <a:cs typeface="Times New Roman" panose="02020603050405020304" pitchFamily="18" charset="0"/>
              </a:rPr>
              <a:t>sense</a:t>
            </a:r>
            <a:r>
              <a:rPr lang="lt-LT">
                <a:solidFill>
                  <a:srgbClr val="000000"/>
                </a:solidFill>
                <a:latin typeface="Times New Roman" panose="02020603050405020304" pitchFamily="18" charset="0"/>
                <a:cs typeface="Times New Roman" panose="02020603050405020304" pitchFamily="18" charset="0"/>
              </a:rPr>
              <a:t>?“, 2018. </a:t>
            </a:r>
            <a:r>
              <a:rPr lang="lt-LT">
                <a:solidFill>
                  <a:srgbClr val="000000"/>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https://firiuza.medium.com/vantage-point-tree-does-careful-selection-of-vantage-point-make-sense-c74bbd6d77e9</a:t>
            </a:r>
            <a:r>
              <a:rPr lang="lt-LT">
                <a:solidFill>
                  <a:srgbClr val="000000"/>
                </a:solidFill>
                <a:latin typeface="Times New Roman" panose="02020603050405020304" pitchFamily="18" charset="0"/>
                <a:cs typeface="Times New Roman" panose="02020603050405020304" pitchFamily="18" charset="0"/>
              </a:rPr>
              <a:t> </a:t>
            </a:r>
          </a:p>
          <a:p>
            <a:endParaRPr lang="lt-LT"/>
          </a:p>
        </p:txBody>
      </p:sp>
      <p:sp>
        <p:nvSpPr>
          <p:cNvPr id="4" name="TextBox 3">
            <a:extLst>
              <a:ext uri="{FF2B5EF4-FFF2-40B4-BE49-F238E27FC236}">
                <a16:creationId xmlns:a16="http://schemas.microsoft.com/office/drawing/2014/main" id="{06F9FFC6-022C-76C4-AB3F-4098211FAFA4}"/>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79</a:t>
            </a:r>
          </a:p>
        </p:txBody>
      </p:sp>
    </p:spTree>
    <p:extLst>
      <p:ext uri="{BB962C8B-B14F-4D97-AF65-F5344CB8AC3E}">
        <p14:creationId xmlns:p14="http://schemas.microsoft.com/office/powerpoint/2010/main" val="1039317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76" y="1120878"/>
            <a:ext cx="3576408" cy="1887794"/>
          </a:xfrm>
        </p:spPr>
        <p:txBody>
          <a:bodyPr>
            <a:noAutofit/>
          </a:bodyPr>
          <a:lstStyle/>
          <a:p>
            <a:r>
              <a:rPr lang="lt-LT">
                <a:latin typeface="Times New Roman" panose="02020603050405020304" pitchFamily="18" charset="0"/>
                <a:cs typeface="Times New Roman" panose="02020603050405020304" pitchFamily="18" charset="0"/>
              </a:rPr>
              <a:t>Kokiems duomenims tinka?</a:t>
            </a:r>
            <a:endParaRPr lang="en-US"/>
          </a:p>
        </p:txBody>
      </p:sp>
      <p:sp>
        <p:nvSpPr>
          <p:cNvPr id="3" name="Text Placeholder 2"/>
          <p:cNvSpPr>
            <a:spLocks noGrp="1"/>
          </p:cNvSpPr>
          <p:nvPr>
            <p:ph type="body" sz="quarter" idx="14"/>
          </p:nvPr>
        </p:nvSpPr>
        <p:spPr/>
        <p:txBody>
          <a:bodyPr>
            <a:normAutofit/>
          </a:bodyPr>
          <a:lstStyle/>
          <a:p>
            <a:pPr lvl="0" algn="just">
              <a:lnSpc>
                <a:spcPct val="107000"/>
              </a:lnSpc>
            </a:pPr>
            <a:r>
              <a:rPr lang="lt-LT"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Algoritmas ypač naudingas duomenims, kurių stebimų požymių ir klasės ryšys nėra tiesinis ir kuriuos prastai atspindi kiti matmenų mažinimo metodai. </a:t>
            </a:r>
            <a:endParaRPr lang="lt-LT" sz="2200" kern="100" dirty="0">
              <a:solidFill>
                <a:schemeClr val="accent5">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aveikslėlio vietos rezervavimo ženklas 10">
            <a:extLst>
              <a:ext uri="{FF2B5EF4-FFF2-40B4-BE49-F238E27FC236}">
                <a16:creationId xmlns:a16="http://schemas.microsoft.com/office/drawing/2014/main" id="{51CF874F-508B-C4E5-07BE-E3A38D36EE21}"/>
              </a:ext>
            </a:extLst>
          </p:cNvPr>
          <p:cNvPicPr>
            <a:picLocks noGrp="1" noChangeAspect="1"/>
          </p:cNvPicPr>
          <p:nvPr>
            <p:ph type="pic" sz="quarter" idx="13"/>
          </p:nvPr>
        </p:nvPicPr>
        <p:blipFill>
          <a:blip r:embed="rId2"/>
          <a:srcRect l="20264" r="20264"/>
          <a:stretch>
            <a:fillRect/>
          </a:stretch>
        </p:blipFill>
        <p:spPr>
          <a:xfrm>
            <a:off x="4316361" y="1471833"/>
            <a:ext cx="4753875" cy="4264561"/>
          </a:xfrm>
          <a:prstGeom prst="rect">
            <a:avLst/>
          </a:prstGeom>
        </p:spPr>
      </p:pic>
      <p:sp>
        <p:nvSpPr>
          <p:cNvPr id="13" name="TextBox 12">
            <a:extLst>
              <a:ext uri="{FF2B5EF4-FFF2-40B4-BE49-F238E27FC236}">
                <a16:creationId xmlns:a16="http://schemas.microsoft.com/office/drawing/2014/main" id="{C8B1934B-D1F2-C509-CCE4-3413E865A2AD}"/>
              </a:ext>
            </a:extLst>
          </p:cNvPr>
          <p:cNvSpPr txBox="1"/>
          <p:nvPr/>
        </p:nvSpPr>
        <p:spPr>
          <a:xfrm>
            <a:off x="5827942" y="6191684"/>
            <a:ext cx="5694947" cy="369332"/>
          </a:xfrm>
          <a:prstGeom prst="rect">
            <a:avLst/>
          </a:prstGeom>
          <a:noFill/>
        </p:spPr>
        <p:txBody>
          <a:bodyPr wrap="square" rtlCol="0">
            <a:spAutoFit/>
          </a:bodyPr>
          <a:lstStyle/>
          <a:p>
            <a:pPr algn="ctr"/>
            <a:r>
              <a:rPr lang="lt-LT" dirty="0">
                <a:solidFill>
                  <a:srgbClr val="000000"/>
                </a:solidFill>
                <a:latin typeface="Times New Roman" panose="02020603050405020304" pitchFamily="18" charset="0"/>
                <a:cs typeface="Times New Roman" panose="02020603050405020304" pitchFamily="18" charset="0"/>
              </a:rPr>
              <a:t>K. </a:t>
            </a:r>
            <a:r>
              <a:rPr lang="lt-LT" dirty="0" err="1">
                <a:solidFill>
                  <a:srgbClr val="000000"/>
                </a:solidFill>
                <a:latin typeface="Times New Roman" panose="02020603050405020304" pitchFamily="18" charset="0"/>
                <a:cs typeface="Times New Roman" panose="02020603050405020304" pitchFamily="18" charset="0"/>
              </a:rPr>
              <a:t>Erdem</a:t>
            </a:r>
            <a:r>
              <a:rPr lang="lt-LT" dirty="0">
                <a:solidFill>
                  <a:srgbClr val="000000"/>
                </a:solidFill>
                <a:latin typeface="Times New Roman" panose="02020603050405020304" pitchFamily="18" charset="0"/>
                <a:cs typeface="Times New Roman" panose="02020603050405020304" pitchFamily="18" charset="0"/>
              </a:rPr>
              <a:t>, </a:t>
            </a:r>
            <a:r>
              <a:rPr lang="lt-LT">
                <a:solidFill>
                  <a:srgbClr val="000000"/>
                </a:solidFill>
                <a:latin typeface="Times New Roman" panose="02020603050405020304" pitchFamily="18" charset="0"/>
                <a:cs typeface="Times New Roman" panose="02020603050405020304" pitchFamily="18" charset="0"/>
              </a:rPr>
              <a:t>„</a:t>
            </a:r>
            <a:r>
              <a:rPr lang="lt-LT" dirty="0">
                <a:solidFill>
                  <a:srgbClr val="000000"/>
                </a:solidFill>
                <a:latin typeface="Times New Roman" panose="02020603050405020304" pitchFamily="18" charset="0"/>
                <a:cs typeface="Times New Roman" panose="02020603050405020304" pitchFamily="18" charset="0"/>
              </a:rPr>
              <a:t>t-SNE </a:t>
            </a:r>
            <a:r>
              <a:rPr lang="lt-LT" dirty="0" err="1">
                <a:solidFill>
                  <a:srgbClr val="000000"/>
                </a:solidFill>
                <a:latin typeface="Times New Roman" panose="02020603050405020304" pitchFamily="18" charset="0"/>
                <a:cs typeface="Times New Roman" panose="02020603050405020304" pitchFamily="18" charset="0"/>
              </a:rPr>
              <a:t>clearly</a:t>
            </a:r>
            <a:r>
              <a:rPr lang="lt-LT" dirty="0">
                <a:solidFill>
                  <a:srgbClr val="000000"/>
                </a:solidFill>
                <a:latin typeface="Times New Roman" panose="02020603050405020304" pitchFamily="18" charset="0"/>
                <a:cs typeface="Times New Roman" panose="02020603050405020304" pitchFamily="18" charset="0"/>
              </a:rPr>
              <a:t> </a:t>
            </a:r>
            <a:r>
              <a:rPr lang="lt-LT" dirty="0" err="1">
                <a:solidFill>
                  <a:srgbClr val="000000"/>
                </a:solidFill>
                <a:latin typeface="Times New Roman" panose="02020603050405020304" pitchFamily="18" charset="0"/>
                <a:cs typeface="Times New Roman" panose="02020603050405020304" pitchFamily="18" charset="0"/>
              </a:rPr>
              <a:t>explained</a:t>
            </a:r>
            <a:r>
              <a:rPr lang="lt-LT">
                <a:solidFill>
                  <a:srgbClr val="000000"/>
                </a:solidFill>
                <a:latin typeface="Times New Roman" panose="02020603050405020304" pitchFamily="18" charset="0"/>
                <a:cs typeface="Times New Roman" panose="02020603050405020304" pitchFamily="18" charset="0"/>
              </a:rPr>
              <a:t>“, </a:t>
            </a:r>
            <a:r>
              <a:rPr lang="lt-LT" dirty="0">
                <a:solidFill>
                  <a:srgbClr val="000000"/>
                </a:solidFill>
                <a:latin typeface="Times New Roman" panose="02020603050405020304" pitchFamily="18" charset="0"/>
                <a:cs typeface="Times New Roman" panose="02020603050405020304" pitchFamily="18" charset="0"/>
              </a:rPr>
              <a:t>2020</a:t>
            </a:r>
            <a:r>
              <a:rPr lang="lt-LT">
                <a:solidFill>
                  <a:srgbClr val="000000"/>
                </a:solidFill>
                <a:latin typeface="Times New Roman" panose="02020603050405020304" pitchFamily="18" charset="0"/>
                <a:cs typeface="Times New Roman" panose="02020603050405020304" pitchFamily="18" charset="0"/>
              </a:rPr>
              <a:t>.</a:t>
            </a:r>
            <a:r>
              <a:rPr lang="lt-LT" dirty="0">
                <a:solidFill>
                  <a:srgbClr val="000000"/>
                </a:solidFill>
                <a:latin typeface="Times New Roman" panose="02020603050405020304" pitchFamily="18" charset="0"/>
                <a:cs typeface="Times New Roman" panose="02020603050405020304" pitchFamily="18" charset="0"/>
              </a:rPr>
              <a:t> </a:t>
            </a:r>
          </a:p>
        </p:txBody>
      </p:sp>
      <p:pic>
        <p:nvPicPr>
          <p:cNvPr id="14" name="Paveikslėlis 13">
            <a:extLst>
              <a:ext uri="{FF2B5EF4-FFF2-40B4-BE49-F238E27FC236}">
                <a16:creationId xmlns:a16="http://schemas.microsoft.com/office/drawing/2014/main" id="{5E6A88E6-175C-959E-C520-84225BE1F232}"/>
              </a:ext>
            </a:extLst>
          </p:cNvPr>
          <p:cNvPicPr>
            <a:picLocks noChangeAspect="1"/>
          </p:cNvPicPr>
          <p:nvPr/>
        </p:nvPicPr>
        <p:blipFill rotWithShape="1">
          <a:blip r:embed="rId3">
            <a:extLst>
              <a:ext uri="{28A0092B-C50C-407E-A947-70E740481C1C}">
                <a14:useLocalDpi xmlns:a14="http://schemas.microsoft.com/office/drawing/2010/main" val="0"/>
              </a:ext>
            </a:extLst>
          </a:blip>
          <a:srcRect l="22580" t="66873" r="16929" b="5178"/>
          <a:stretch/>
        </p:blipFill>
        <p:spPr bwMode="auto">
          <a:xfrm rot="5400000">
            <a:off x="8431801" y="2341705"/>
            <a:ext cx="3815298" cy="2174590"/>
          </a:xfrm>
          <a:prstGeom prst="rect">
            <a:avLst/>
          </a:prstGeom>
          <a:noFill/>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BF681DDA-9AB0-69F6-C250-4AC7ADED3068}"/>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8</a:t>
            </a:r>
          </a:p>
        </p:txBody>
      </p:sp>
    </p:spTree>
    <p:extLst>
      <p:ext uri="{BB962C8B-B14F-4D97-AF65-F5344CB8AC3E}">
        <p14:creationId xmlns:p14="http://schemas.microsoft.com/office/powerpoint/2010/main" val="9613921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6FD4FE1-4CFE-F5EC-FFE9-6C9AFAE88439}"/>
              </a:ext>
            </a:extLst>
          </p:cNvPr>
          <p:cNvSpPr>
            <a:spLocks noGrp="1"/>
          </p:cNvSpPr>
          <p:nvPr>
            <p:ph type="title"/>
          </p:nvPr>
        </p:nvSpPr>
        <p:spPr/>
        <p:txBody>
          <a:bodyPr/>
          <a:lstStyle/>
          <a:p>
            <a:r>
              <a:rPr lang="lt-LT" i="1">
                <a:latin typeface="Times New Roman" panose="02020603050405020304" pitchFamily="18" charset="0"/>
                <a:cs typeface="Times New Roman" panose="02020603050405020304" pitchFamily="18" charset="0"/>
              </a:rPr>
              <a:t>AČIŪ UŽ DĖMESĮ</a:t>
            </a:r>
            <a:r>
              <a:rPr lang="en-US" i="1">
                <a:latin typeface="Times New Roman" panose="02020603050405020304" pitchFamily="18" charset="0"/>
                <a:cs typeface="Times New Roman" panose="02020603050405020304" pitchFamily="18" charset="0"/>
              </a:rPr>
              <a:t>!</a:t>
            </a:r>
            <a:endParaRPr lang="lt-LT"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354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vadinimas 4">
            <a:extLst>
              <a:ext uri="{FF2B5EF4-FFF2-40B4-BE49-F238E27FC236}">
                <a16:creationId xmlns:a16="http://schemas.microsoft.com/office/drawing/2014/main" id="{53C5CCB7-ECB1-7407-5F19-9B5DDDEDB327}"/>
              </a:ext>
            </a:extLst>
          </p:cNvPr>
          <p:cNvSpPr>
            <a:spLocks noGrp="1"/>
          </p:cNvSpPr>
          <p:nvPr>
            <p:ph type="title"/>
          </p:nvPr>
        </p:nvSpPr>
        <p:spPr/>
        <p:txBody>
          <a:bodyPr/>
          <a:lstStyle/>
          <a:p>
            <a:r>
              <a:rPr lang="lt-LT" dirty="0">
                <a:latin typeface="Times New Roman" panose="02020603050405020304" pitchFamily="18" charset="0"/>
                <a:cs typeface="Times New Roman" panose="02020603050405020304" pitchFamily="18" charset="0"/>
              </a:rPr>
              <a:t>Tinkami duomenys</a:t>
            </a:r>
          </a:p>
        </p:txBody>
      </p:sp>
      <p:sp>
        <p:nvSpPr>
          <p:cNvPr id="6" name="Teksto vietos rezervavimo ženklas 5">
            <a:extLst>
              <a:ext uri="{FF2B5EF4-FFF2-40B4-BE49-F238E27FC236}">
                <a16:creationId xmlns:a16="http://schemas.microsoft.com/office/drawing/2014/main" id="{01F68E55-313D-33CE-9631-DBEC8E66B25F}"/>
              </a:ext>
            </a:extLst>
          </p:cNvPr>
          <p:cNvSpPr>
            <a:spLocks noGrp="1"/>
          </p:cNvSpPr>
          <p:nvPr>
            <p:ph type="body" sz="quarter" idx="12"/>
          </p:nvPr>
        </p:nvSpPr>
        <p:spPr/>
        <p:txBody>
          <a:bodyPr>
            <a:normAutofit/>
          </a:bodyPr>
          <a:lstStyle/>
          <a:p>
            <a:pPr marL="342900" indent="-342900" algn="just">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Lengviausiai šį algoritmą yra naudoti skaitiniams duomenims. </a:t>
            </a:r>
            <a:r>
              <a:rPr lang="lt-LT"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t>
            </a:r>
            <a:r>
              <a:rPr lang="lt-LT"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alima taikyti ir kitų </a:t>
            </a:r>
            <a:r>
              <a:rPr lang="lt-LT" sz="2400" dirty="0">
                <a:solidFill>
                  <a:srgbClr val="000000"/>
                </a:solidFill>
                <a:effectLst/>
                <a:latin typeface="Times New Roman" panose="02020603050405020304" pitchFamily="18" charset="0"/>
                <a:cs typeface="Times New Roman" panose="02020603050405020304" pitchFamily="18" charset="0"/>
              </a:rPr>
              <a:t>tipų duomenims, tačiau tokiais atvejais reikia būti atsargiems ir įsitikinti, kad naudojate tinkamą atstumo metriką.</a:t>
            </a:r>
            <a:r>
              <a:rPr lang="lt-LT"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lt-LT" sz="2400" dirty="0">
                <a:solidFill>
                  <a:srgbClr val="000000"/>
                </a:solidFill>
                <a:latin typeface="Times New Roman" panose="02020603050405020304" pitchFamily="18" charset="0"/>
                <a:cs typeface="Times New Roman" panose="02020603050405020304" pitchFamily="18" charset="0"/>
              </a:rPr>
              <a:t>Taip pat algoritmą reikia taikyti jau standartizuotiems duomenims.</a:t>
            </a:r>
          </a:p>
          <a:p>
            <a:pPr algn="just"/>
            <a:endParaRPr lang="lt-LT" sz="2400" dirty="0">
              <a:solidFill>
                <a:srgbClr val="000000"/>
              </a:solidFill>
              <a:latin typeface="Times New Roman" panose="02020603050405020304" pitchFamily="18" charset="0"/>
              <a:cs typeface="Times New Roman" panose="02020603050405020304" pitchFamily="18" charset="0"/>
            </a:endParaRPr>
          </a:p>
          <a:p>
            <a:pPr algn="just"/>
            <a:r>
              <a:rPr lang="lt-LT" sz="2400" b="1" dirty="0">
                <a:solidFill>
                  <a:srgbClr val="78003F"/>
                </a:solidFill>
                <a:effectLst/>
                <a:latin typeface="Times New Roman" panose="02020603050405020304" pitchFamily="18" charset="0"/>
                <a:ea typeface="Calibri" panose="020F0502020204030204" pitchFamily="34" charset="0"/>
                <a:cs typeface="Times New Roman" panose="02020603050405020304" pitchFamily="18" charset="0"/>
              </a:rPr>
              <a:t>Taigi, algoritmas tinka, kai nėra tiesinių sąryšių bei kai turime didelę dimensiją. </a:t>
            </a:r>
            <a:endParaRPr lang="lt-LT" sz="2400" b="1" dirty="0">
              <a:solidFill>
                <a:srgbClr val="78003F"/>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BF13DD2-8057-AB5E-D876-3978C1E19F1B}"/>
              </a:ext>
            </a:extLst>
          </p:cNvPr>
          <p:cNvSpPr txBox="1"/>
          <p:nvPr/>
        </p:nvSpPr>
        <p:spPr>
          <a:xfrm>
            <a:off x="11120284" y="6457890"/>
            <a:ext cx="1071716" cy="400110"/>
          </a:xfrm>
          <a:prstGeom prst="rect">
            <a:avLst/>
          </a:prstGeom>
          <a:noFill/>
        </p:spPr>
        <p:txBody>
          <a:bodyPr wrap="square" rtlCol="0">
            <a:spAutoFit/>
          </a:bodyPr>
          <a:lstStyle/>
          <a:p>
            <a:r>
              <a:rPr lang="lt-LT" sz="2000">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1741095059"/>
      </p:ext>
    </p:extLst>
  </p:cSld>
  <p:clrMapOvr>
    <a:masterClrMapping/>
  </p:clrMapOvr>
</p:sld>
</file>

<file path=ppt/theme/theme1.xml><?xml version="1.0" encoding="utf-8"?>
<a:theme xmlns:a="http://schemas.openxmlformats.org/drawingml/2006/main" name="Custom Design">
  <a:themeElements>
    <a:clrScheme name="VU">
      <a:dk1>
        <a:srgbClr val="7A003B"/>
      </a:dk1>
      <a:lt1>
        <a:srgbClr val="FFFFFF"/>
      </a:lt1>
      <a:dk2>
        <a:srgbClr val="7A003B"/>
      </a:dk2>
      <a:lt2>
        <a:srgbClr val="FEFFFE"/>
      </a:lt2>
      <a:accent1>
        <a:srgbClr val="E03357"/>
      </a:accent1>
      <a:accent2>
        <a:srgbClr val="E2E3E2"/>
      </a:accent2>
      <a:accent3>
        <a:srgbClr val="3B3C3A"/>
      </a:accent3>
      <a:accent4>
        <a:srgbClr val="989998"/>
      </a:accent4>
      <a:accent5>
        <a:srgbClr val="D5D5D5"/>
      </a:accent5>
      <a:accent6>
        <a:srgbClr val="797979"/>
      </a:accent6>
      <a:hlink>
        <a:srgbClr val="E03357"/>
      </a:hlink>
      <a:folHlink>
        <a:srgbClr val="E2E3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VU">
      <a:dk1>
        <a:srgbClr val="7A003B"/>
      </a:dk1>
      <a:lt1>
        <a:srgbClr val="FFFFFF"/>
      </a:lt1>
      <a:dk2>
        <a:srgbClr val="7A003B"/>
      </a:dk2>
      <a:lt2>
        <a:srgbClr val="FEFFFE"/>
      </a:lt2>
      <a:accent1>
        <a:srgbClr val="E03357"/>
      </a:accent1>
      <a:accent2>
        <a:srgbClr val="E2E3E2"/>
      </a:accent2>
      <a:accent3>
        <a:srgbClr val="3B3C3A"/>
      </a:accent3>
      <a:accent4>
        <a:srgbClr val="989998"/>
      </a:accent4>
      <a:accent5>
        <a:srgbClr val="D5D5D5"/>
      </a:accent5>
      <a:accent6>
        <a:srgbClr val="797979"/>
      </a:accent6>
      <a:hlink>
        <a:srgbClr val="E03357"/>
      </a:hlink>
      <a:folHlink>
        <a:srgbClr val="E2E3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5231</Words>
  <Application>Microsoft Macintosh PowerPoint</Application>
  <PresentationFormat>Widescreen</PresentationFormat>
  <Paragraphs>444</Paragraphs>
  <Slides>80</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80</vt:i4>
      </vt:variant>
    </vt:vector>
  </HeadingPairs>
  <TitlesOfParts>
    <vt:vector size="88" baseType="lpstr">
      <vt:lpstr>Arial</vt:lpstr>
      <vt:lpstr>Calibri</vt:lpstr>
      <vt:lpstr>Cambria Math</vt:lpstr>
      <vt:lpstr>Courier New</vt:lpstr>
      <vt:lpstr>GT Walsheim</vt:lpstr>
      <vt:lpstr>Times New Roman</vt:lpstr>
      <vt:lpstr>Custom Design</vt:lpstr>
      <vt:lpstr>1_Custom Design</vt:lpstr>
      <vt:lpstr>t – SNE METODO PRISTATYMAS</vt:lpstr>
      <vt:lpstr>Turinys </vt:lpstr>
      <vt:lpstr>t – SNE METODAS</vt:lpstr>
      <vt:lpstr>Kas jis toks?</vt:lpstr>
      <vt:lpstr>Pagrindinis algoritmo tikslas: tinkamai atvaizduoti artimus kaimynus mažesnėje dimensijoje</vt:lpstr>
      <vt:lpstr>t – SNE: t - distributed stochastic neighbor embedding arba Sjudento paskirstymo stochastinis kaimyninis įterpimas </vt:lpstr>
      <vt:lpstr>t-SNE algoritmo pavadinimo iššifravimas</vt:lpstr>
      <vt:lpstr>Kokiems duomenims tinka?</vt:lpstr>
      <vt:lpstr>Tinkami duomenys</vt:lpstr>
      <vt:lpstr>Paprasčiausias algoritmo paaiškinimas</vt:lpstr>
      <vt:lpstr>Vaizdinis algoritmo paaiškinimas</vt:lpstr>
      <vt:lpstr>Vaizdinis algoritmo paaiškinimas</vt:lpstr>
      <vt:lpstr>PowerPoint Presentation</vt:lpstr>
      <vt:lpstr>Detalesnis algoritmo veikimas</vt:lpstr>
      <vt:lpstr>Detalesnis algoritmo veikimas</vt:lpstr>
      <vt:lpstr>PowerPoint Presentation</vt:lpstr>
      <vt:lpstr>PowerPoint Presentation</vt:lpstr>
      <vt:lpstr>PowerPoint Presentation</vt:lpstr>
      <vt:lpstr>PowerPoint Presentation</vt:lpstr>
      <vt:lpstr>Detalesnis algoritmo veikimas</vt:lpstr>
      <vt:lpstr>Detalesnis algoritmo veikimas</vt:lpstr>
      <vt:lpstr>Perpildymo problema</vt:lpstr>
      <vt:lpstr>Perpildymo problema - sprendimas</vt:lpstr>
      <vt:lpstr>Kuo skiriasi t – SNE nuo SNE?</vt:lpstr>
      <vt:lpstr>Gautos projekcijos įvertinimas</vt:lpstr>
      <vt:lpstr>Sprendinio optimizavimas</vt:lpstr>
      <vt:lpstr>Gradiento interpretacija</vt:lpstr>
      <vt:lpstr>Algoritmo veikimo pastabos</vt:lpstr>
      <vt:lpstr>Reguliuojami parametrai</vt:lpstr>
      <vt:lpstr>Reguliuojami parametrai</vt:lpstr>
      <vt:lpstr>Svarbiausi parametrai yra iteracijų ir kaimynų skaičius</vt:lpstr>
      <vt:lpstr>Kaimynų skaičiaus svarba</vt:lpstr>
      <vt:lpstr>Kaimynų skaičiaus svarba</vt:lpstr>
      <vt:lpstr>Iteracijų skaičiaus svarba</vt:lpstr>
      <vt:lpstr>t-SNE neįtikėtinai lankstus ir dažnai gali rasti struktūrą ten, kur kiti matmenų mažinimo algoritmai to padaryti negali. Deja, dėl šio lankstumo jį sudėtinga interpretuoti.</vt:lpstr>
      <vt:lpstr>Būtina išsibandyti keletą parametro derinių, prieš pereinant į rezultatų analizavimą. </vt:lpstr>
      <vt:lpstr>Patarimai efektyviam algoritmo panaudojimui</vt:lpstr>
      <vt:lpstr>Patarimai efektyviam algoritmo panaudojimui</vt:lpstr>
      <vt:lpstr>Modelis atsirandantis dėl triukšmo</vt:lpstr>
      <vt:lpstr>Atstumai tarp klasterių</vt:lpstr>
      <vt:lpstr>Klasterių dydžiai</vt:lpstr>
      <vt:lpstr>Matomos formos</vt:lpstr>
      <vt:lpstr>Matomos formos</vt:lpstr>
      <vt:lpstr>Duomenų struktūra</vt:lpstr>
      <vt:lpstr>Pastabos</vt:lpstr>
      <vt:lpstr>Palyginimas su PCA</vt:lpstr>
      <vt:lpstr>Palyginimas su PCA</vt:lpstr>
      <vt:lpstr>Algoritmo panaudojimas</vt:lpstr>
      <vt:lpstr>Algoritmo panaudojimas</vt:lpstr>
      <vt:lpstr> </vt:lpstr>
      <vt:lpstr>Reikalaujantis daug laiko resursų</vt:lpstr>
      <vt:lpstr>Požymių atrinkimas prognozavimui</vt:lpstr>
      <vt:lpstr>MODIFIKACIJOS</vt:lpstr>
      <vt:lpstr>Barneso - Hut‘o - SNE</vt:lpstr>
      <vt:lpstr>Algoritmo modifikacijos – skirtingos atstumų metrikos</vt:lpstr>
      <vt:lpstr>Algoritmo modifikacijos – skirtingos atstumų metrikos</vt:lpstr>
      <vt:lpstr>PRITAIKYMAS DUOMENIMS</vt:lpstr>
      <vt:lpstr>Iris duomenų rinkinys</vt:lpstr>
      <vt:lpstr>Iris duomenų rinkinys</vt:lpstr>
      <vt:lpstr>Iris duomenų rinkinys</vt:lpstr>
      <vt:lpstr>Iris duomenų rinkinys</vt:lpstr>
      <vt:lpstr>Iris duomenų rinkinys</vt:lpstr>
      <vt:lpstr>Swiss_roll duomenų rinkinys</vt:lpstr>
      <vt:lpstr>Swiss_roll duomenų rinkinys</vt:lpstr>
      <vt:lpstr>Swiss_roll duomenų rinkinys</vt:lpstr>
      <vt:lpstr>Swiss_roll duomenų rinkinys</vt:lpstr>
      <vt:lpstr>Swiss_roll duomenų rinkinys</vt:lpstr>
      <vt:lpstr>Ellipsoid duomenų rinkinys</vt:lpstr>
      <vt:lpstr>Ellipsoid duomenų rinkinys</vt:lpstr>
      <vt:lpstr>Ellipsoid duomenų rinkinys</vt:lpstr>
      <vt:lpstr>Ellipsoid duomenų rinkinys</vt:lpstr>
      <vt:lpstr>Ellipsoid duomenų rinkinys</vt:lpstr>
      <vt:lpstr>Mnist duomenų rinkinys</vt:lpstr>
      <vt:lpstr>Mnist duomenų rinkinys</vt:lpstr>
      <vt:lpstr>Mnist duomenų rinkinys</vt:lpstr>
      <vt:lpstr>Mnist duomenų rinkinys</vt:lpstr>
      <vt:lpstr>Mnist duomenų rinkinys</vt:lpstr>
      <vt:lpstr>Literatūra ir šaltiniai</vt:lpstr>
      <vt:lpstr>Literatūra ir šaltiniai</vt:lpstr>
      <vt:lpstr>AČIŪ UŽ DĖMESĮ!</vt:lpstr>
    </vt:vector>
  </TitlesOfParts>
  <Company>Vilniaus universitetas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Rokas Aleliūnas</dc:creator>
  <cp:lastModifiedBy>Simona Gelžinytė</cp:lastModifiedBy>
  <cp:revision>2</cp:revision>
  <dcterms:created xsi:type="dcterms:W3CDTF">2017-06-28T06:49:28Z</dcterms:created>
  <dcterms:modified xsi:type="dcterms:W3CDTF">2023-04-11T13:56:57Z</dcterms:modified>
</cp:coreProperties>
</file>